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854"/>
    <p:restoredTop sz="94657"/>
  </p:normalViewPr>
  <p:slideViewPr>
    <p:cSldViewPr snapToObjects="1">
      <p:cViewPr varScale="1">
        <p:scale>
          <a:sx n="102" d="100"/>
          <a:sy n="102" d="100"/>
        </p:scale>
        <p:origin x="1848" y="176"/>
      </p:cViewPr>
      <p:guideLst/>
    </p:cSldViewPr>
  </p:slideViewPr>
  <p:notesTextViewPr>
    <p:cViewPr>
      <p:scale>
        <a:sx n="1" d="1"/>
        <a:sy n="1" d="1"/>
      </p:scale>
      <p:origin x="0" y="0"/>
    </p:cViewPr>
  </p:notesTextViewPr>
  <p:notesViewPr>
    <p:cSldViewPr snapToObjects="1">
      <p:cViewPr varScale="1">
        <p:scale>
          <a:sx n="132" d="100"/>
          <a:sy n="132" d="100"/>
        </p:scale>
        <p:origin x="5344" y="176"/>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B43ED4-D7F2-E34B-AD9C-E0E76D9310F7}" type="datetimeFigureOut">
              <a:rPr lang="en-US" smtClean="0"/>
              <a:t>12/17/21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CAAD29-1EF7-D144-A373-0F5C69EC5E1F}" type="slidenum">
              <a:rPr lang="en-US" smtClean="0"/>
              <a:t>‹#›</a:t>
            </a:fld>
            <a:endParaRPr lang="en-US"/>
          </a:p>
        </p:txBody>
      </p:sp>
    </p:spTree>
    <p:extLst>
      <p:ext uri="{BB962C8B-B14F-4D97-AF65-F5344CB8AC3E}">
        <p14:creationId xmlns:p14="http://schemas.microsoft.com/office/powerpoint/2010/main" val="3872057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CAAD29-1EF7-D144-A373-0F5C69EC5E1F}" type="slidenum">
              <a:rPr lang="en-US" smtClean="0"/>
              <a:t>1</a:t>
            </a:fld>
            <a:endParaRPr lang="en-US"/>
          </a:p>
        </p:txBody>
      </p:sp>
    </p:spTree>
    <p:extLst>
      <p:ext uri="{BB962C8B-B14F-4D97-AF65-F5344CB8AC3E}">
        <p14:creationId xmlns:p14="http://schemas.microsoft.com/office/powerpoint/2010/main" val="2206708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BFE56-F1F7-E24E-96C8-06F2619403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0EA06AB-C5A5-444C-BF21-9CF439EF73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84FFDB-F26F-8046-9286-4C384B6A1B0E}"/>
              </a:ext>
            </a:extLst>
          </p:cNvPr>
          <p:cNvSpPr>
            <a:spLocks noGrp="1"/>
          </p:cNvSpPr>
          <p:nvPr>
            <p:ph type="dt" sz="half" idx="10"/>
          </p:nvPr>
        </p:nvSpPr>
        <p:spPr/>
        <p:txBody>
          <a:bodyPr/>
          <a:lstStyle/>
          <a:p>
            <a:fld id="{41743069-3E52-2644-BCC5-B0508246B32E}" type="datetimeFigureOut">
              <a:rPr lang="en-US" smtClean="0"/>
              <a:t>12/17/21</a:t>
            </a:fld>
            <a:endParaRPr lang="en-US"/>
          </a:p>
        </p:txBody>
      </p:sp>
      <p:sp>
        <p:nvSpPr>
          <p:cNvPr id="5" name="Footer Placeholder 4">
            <a:extLst>
              <a:ext uri="{FF2B5EF4-FFF2-40B4-BE49-F238E27FC236}">
                <a16:creationId xmlns:a16="http://schemas.microsoft.com/office/drawing/2014/main" id="{DBBD25F7-F9F8-3046-9C9D-6435415F35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EF3B94-F170-E34D-A489-8A4BAD4FDBD5}"/>
              </a:ext>
            </a:extLst>
          </p:cNvPr>
          <p:cNvSpPr>
            <a:spLocks noGrp="1"/>
          </p:cNvSpPr>
          <p:nvPr>
            <p:ph type="sldNum" sz="quarter" idx="12"/>
          </p:nvPr>
        </p:nvSpPr>
        <p:spPr/>
        <p:txBody>
          <a:bodyPr/>
          <a:lstStyle/>
          <a:p>
            <a:fld id="{7FF45205-B383-AB45-94A6-5E8024538033}" type="slidenum">
              <a:rPr lang="en-US" smtClean="0"/>
              <a:t>‹#›</a:t>
            </a:fld>
            <a:endParaRPr lang="en-US"/>
          </a:p>
        </p:txBody>
      </p:sp>
    </p:spTree>
    <p:extLst>
      <p:ext uri="{BB962C8B-B14F-4D97-AF65-F5344CB8AC3E}">
        <p14:creationId xmlns:p14="http://schemas.microsoft.com/office/powerpoint/2010/main" val="1388744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66C44-E4D4-3742-A076-F30704BA839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83848D-FCDC-204D-BF84-A89EEEA9CEC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709456-227D-F64F-B427-E59E66018F80}"/>
              </a:ext>
            </a:extLst>
          </p:cNvPr>
          <p:cNvSpPr>
            <a:spLocks noGrp="1"/>
          </p:cNvSpPr>
          <p:nvPr>
            <p:ph type="dt" sz="half" idx="10"/>
          </p:nvPr>
        </p:nvSpPr>
        <p:spPr/>
        <p:txBody>
          <a:bodyPr/>
          <a:lstStyle/>
          <a:p>
            <a:fld id="{41743069-3E52-2644-BCC5-B0508246B32E}" type="datetimeFigureOut">
              <a:rPr lang="en-US" smtClean="0"/>
              <a:t>12/17/21</a:t>
            </a:fld>
            <a:endParaRPr lang="en-US"/>
          </a:p>
        </p:txBody>
      </p:sp>
      <p:sp>
        <p:nvSpPr>
          <p:cNvPr id="5" name="Footer Placeholder 4">
            <a:extLst>
              <a:ext uri="{FF2B5EF4-FFF2-40B4-BE49-F238E27FC236}">
                <a16:creationId xmlns:a16="http://schemas.microsoft.com/office/drawing/2014/main" id="{51D5C8DC-081C-AC4B-829F-44AC4AE184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9747DD-E102-2445-A038-CDCE8CA08229}"/>
              </a:ext>
            </a:extLst>
          </p:cNvPr>
          <p:cNvSpPr>
            <a:spLocks noGrp="1"/>
          </p:cNvSpPr>
          <p:nvPr>
            <p:ph type="sldNum" sz="quarter" idx="12"/>
          </p:nvPr>
        </p:nvSpPr>
        <p:spPr/>
        <p:txBody>
          <a:bodyPr/>
          <a:lstStyle/>
          <a:p>
            <a:fld id="{7FF45205-B383-AB45-94A6-5E8024538033}" type="slidenum">
              <a:rPr lang="en-US" smtClean="0"/>
              <a:t>‹#›</a:t>
            </a:fld>
            <a:endParaRPr lang="en-US"/>
          </a:p>
        </p:txBody>
      </p:sp>
    </p:spTree>
    <p:extLst>
      <p:ext uri="{BB962C8B-B14F-4D97-AF65-F5344CB8AC3E}">
        <p14:creationId xmlns:p14="http://schemas.microsoft.com/office/powerpoint/2010/main" val="3093669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C74489-880B-9341-ABD7-BCDC16ED436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95730BF-D722-A842-BA60-3F3595C46EF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CF6DF8-5D2D-3D47-8FC5-BC2F105986D8}"/>
              </a:ext>
            </a:extLst>
          </p:cNvPr>
          <p:cNvSpPr>
            <a:spLocks noGrp="1"/>
          </p:cNvSpPr>
          <p:nvPr>
            <p:ph type="dt" sz="half" idx="10"/>
          </p:nvPr>
        </p:nvSpPr>
        <p:spPr/>
        <p:txBody>
          <a:bodyPr/>
          <a:lstStyle/>
          <a:p>
            <a:fld id="{41743069-3E52-2644-BCC5-B0508246B32E}" type="datetimeFigureOut">
              <a:rPr lang="en-US" smtClean="0"/>
              <a:t>12/17/21</a:t>
            </a:fld>
            <a:endParaRPr lang="en-US"/>
          </a:p>
        </p:txBody>
      </p:sp>
      <p:sp>
        <p:nvSpPr>
          <p:cNvPr id="5" name="Footer Placeholder 4">
            <a:extLst>
              <a:ext uri="{FF2B5EF4-FFF2-40B4-BE49-F238E27FC236}">
                <a16:creationId xmlns:a16="http://schemas.microsoft.com/office/drawing/2014/main" id="{C232A409-567A-F449-84FC-E17E2D46E3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3216D1-412B-BA43-BC72-94E07156FC19}"/>
              </a:ext>
            </a:extLst>
          </p:cNvPr>
          <p:cNvSpPr>
            <a:spLocks noGrp="1"/>
          </p:cNvSpPr>
          <p:nvPr>
            <p:ph type="sldNum" sz="quarter" idx="12"/>
          </p:nvPr>
        </p:nvSpPr>
        <p:spPr/>
        <p:txBody>
          <a:bodyPr/>
          <a:lstStyle/>
          <a:p>
            <a:fld id="{7FF45205-B383-AB45-94A6-5E8024538033}" type="slidenum">
              <a:rPr lang="en-US" smtClean="0"/>
              <a:t>‹#›</a:t>
            </a:fld>
            <a:endParaRPr lang="en-US"/>
          </a:p>
        </p:txBody>
      </p:sp>
    </p:spTree>
    <p:extLst>
      <p:ext uri="{BB962C8B-B14F-4D97-AF65-F5344CB8AC3E}">
        <p14:creationId xmlns:p14="http://schemas.microsoft.com/office/powerpoint/2010/main" val="2362318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A2429-E289-EE40-8E04-96BEF14EE3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801999-8D1A-7540-B079-F47714B02F9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7ADAE3-9EEC-EF4A-AF2F-F28274656AD0}"/>
              </a:ext>
            </a:extLst>
          </p:cNvPr>
          <p:cNvSpPr>
            <a:spLocks noGrp="1"/>
          </p:cNvSpPr>
          <p:nvPr>
            <p:ph type="dt" sz="half" idx="10"/>
          </p:nvPr>
        </p:nvSpPr>
        <p:spPr/>
        <p:txBody>
          <a:bodyPr/>
          <a:lstStyle/>
          <a:p>
            <a:fld id="{41743069-3E52-2644-BCC5-B0508246B32E}" type="datetimeFigureOut">
              <a:rPr lang="en-US" smtClean="0"/>
              <a:t>12/17/21</a:t>
            </a:fld>
            <a:endParaRPr lang="en-US"/>
          </a:p>
        </p:txBody>
      </p:sp>
      <p:sp>
        <p:nvSpPr>
          <p:cNvPr id="5" name="Footer Placeholder 4">
            <a:extLst>
              <a:ext uri="{FF2B5EF4-FFF2-40B4-BE49-F238E27FC236}">
                <a16:creationId xmlns:a16="http://schemas.microsoft.com/office/drawing/2014/main" id="{545B6444-8EB8-9442-86F3-E603AA01FF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15353E-E688-9B48-99DD-361BE54CD1B7}"/>
              </a:ext>
            </a:extLst>
          </p:cNvPr>
          <p:cNvSpPr>
            <a:spLocks noGrp="1"/>
          </p:cNvSpPr>
          <p:nvPr>
            <p:ph type="sldNum" sz="quarter" idx="12"/>
          </p:nvPr>
        </p:nvSpPr>
        <p:spPr/>
        <p:txBody>
          <a:bodyPr/>
          <a:lstStyle/>
          <a:p>
            <a:fld id="{7FF45205-B383-AB45-94A6-5E8024538033}" type="slidenum">
              <a:rPr lang="en-US" smtClean="0"/>
              <a:t>‹#›</a:t>
            </a:fld>
            <a:endParaRPr lang="en-US"/>
          </a:p>
        </p:txBody>
      </p:sp>
    </p:spTree>
    <p:extLst>
      <p:ext uri="{BB962C8B-B14F-4D97-AF65-F5344CB8AC3E}">
        <p14:creationId xmlns:p14="http://schemas.microsoft.com/office/powerpoint/2010/main" val="2184601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F3C65-65F1-3142-AC44-092F205117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8F6444D-EAED-D643-AB2B-9CCB0CB19D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4126F34-2676-9F4D-AC74-E28E0E4A2349}"/>
              </a:ext>
            </a:extLst>
          </p:cNvPr>
          <p:cNvSpPr>
            <a:spLocks noGrp="1"/>
          </p:cNvSpPr>
          <p:nvPr>
            <p:ph type="dt" sz="half" idx="10"/>
          </p:nvPr>
        </p:nvSpPr>
        <p:spPr/>
        <p:txBody>
          <a:bodyPr/>
          <a:lstStyle/>
          <a:p>
            <a:fld id="{41743069-3E52-2644-BCC5-B0508246B32E}" type="datetimeFigureOut">
              <a:rPr lang="en-US" smtClean="0"/>
              <a:t>12/17/21</a:t>
            </a:fld>
            <a:endParaRPr lang="en-US"/>
          </a:p>
        </p:txBody>
      </p:sp>
      <p:sp>
        <p:nvSpPr>
          <p:cNvPr id="5" name="Footer Placeholder 4">
            <a:extLst>
              <a:ext uri="{FF2B5EF4-FFF2-40B4-BE49-F238E27FC236}">
                <a16:creationId xmlns:a16="http://schemas.microsoft.com/office/drawing/2014/main" id="{21E21BFD-4BAC-C34E-B457-112BA373A2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29E82C-76E5-8344-99FA-AB9CD04473B1}"/>
              </a:ext>
            </a:extLst>
          </p:cNvPr>
          <p:cNvSpPr>
            <a:spLocks noGrp="1"/>
          </p:cNvSpPr>
          <p:nvPr>
            <p:ph type="sldNum" sz="quarter" idx="12"/>
          </p:nvPr>
        </p:nvSpPr>
        <p:spPr/>
        <p:txBody>
          <a:bodyPr/>
          <a:lstStyle/>
          <a:p>
            <a:fld id="{7FF45205-B383-AB45-94A6-5E8024538033}" type="slidenum">
              <a:rPr lang="en-US" smtClean="0"/>
              <a:t>‹#›</a:t>
            </a:fld>
            <a:endParaRPr lang="en-US"/>
          </a:p>
        </p:txBody>
      </p:sp>
    </p:spTree>
    <p:extLst>
      <p:ext uri="{BB962C8B-B14F-4D97-AF65-F5344CB8AC3E}">
        <p14:creationId xmlns:p14="http://schemas.microsoft.com/office/powerpoint/2010/main" val="2188526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81A28-0DC1-174E-BD09-0220221608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FB114A-444C-A545-88D2-6D438CF24F2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66EB7B5-5FAD-5145-A6AB-710B76D4D6E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D3DCC7-5978-E841-BDA1-95179813B712}"/>
              </a:ext>
            </a:extLst>
          </p:cNvPr>
          <p:cNvSpPr>
            <a:spLocks noGrp="1"/>
          </p:cNvSpPr>
          <p:nvPr>
            <p:ph type="dt" sz="half" idx="10"/>
          </p:nvPr>
        </p:nvSpPr>
        <p:spPr/>
        <p:txBody>
          <a:bodyPr/>
          <a:lstStyle/>
          <a:p>
            <a:fld id="{41743069-3E52-2644-BCC5-B0508246B32E}" type="datetimeFigureOut">
              <a:rPr lang="en-US" smtClean="0"/>
              <a:t>12/17/21</a:t>
            </a:fld>
            <a:endParaRPr lang="en-US"/>
          </a:p>
        </p:txBody>
      </p:sp>
      <p:sp>
        <p:nvSpPr>
          <p:cNvPr id="6" name="Footer Placeholder 5">
            <a:extLst>
              <a:ext uri="{FF2B5EF4-FFF2-40B4-BE49-F238E27FC236}">
                <a16:creationId xmlns:a16="http://schemas.microsoft.com/office/drawing/2014/main" id="{2266F00E-0A72-E24A-ACDC-8E5CA3273A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27A110-8A5A-264B-A65D-ADA8C25C39DF}"/>
              </a:ext>
            </a:extLst>
          </p:cNvPr>
          <p:cNvSpPr>
            <a:spLocks noGrp="1"/>
          </p:cNvSpPr>
          <p:nvPr>
            <p:ph type="sldNum" sz="quarter" idx="12"/>
          </p:nvPr>
        </p:nvSpPr>
        <p:spPr/>
        <p:txBody>
          <a:bodyPr/>
          <a:lstStyle/>
          <a:p>
            <a:fld id="{7FF45205-B383-AB45-94A6-5E8024538033}" type="slidenum">
              <a:rPr lang="en-US" smtClean="0"/>
              <a:t>‹#›</a:t>
            </a:fld>
            <a:endParaRPr lang="en-US"/>
          </a:p>
        </p:txBody>
      </p:sp>
    </p:spTree>
    <p:extLst>
      <p:ext uri="{BB962C8B-B14F-4D97-AF65-F5344CB8AC3E}">
        <p14:creationId xmlns:p14="http://schemas.microsoft.com/office/powerpoint/2010/main" val="3274766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D20CD-F035-3D4F-A30B-D3A6D3EB427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9ABD35E-2E69-1540-BA62-F744F1F14B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CAD4582-F4E0-2644-B5DB-41DDACDBBE4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338380B-578B-7047-971F-794E9FCB04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E9B8150-F76F-A740-8295-940A1FAF5D9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C715349-6DBD-664C-9FA2-D31B5C7A697E}"/>
              </a:ext>
            </a:extLst>
          </p:cNvPr>
          <p:cNvSpPr>
            <a:spLocks noGrp="1"/>
          </p:cNvSpPr>
          <p:nvPr>
            <p:ph type="dt" sz="half" idx="10"/>
          </p:nvPr>
        </p:nvSpPr>
        <p:spPr/>
        <p:txBody>
          <a:bodyPr/>
          <a:lstStyle/>
          <a:p>
            <a:fld id="{41743069-3E52-2644-BCC5-B0508246B32E}" type="datetimeFigureOut">
              <a:rPr lang="en-US" smtClean="0"/>
              <a:t>12/17/21</a:t>
            </a:fld>
            <a:endParaRPr lang="en-US"/>
          </a:p>
        </p:txBody>
      </p:sp>
      <p:sp>
        <p:nvSpPr>
          <p:cNvPr id="8" name="Footer Placeholder 7">
            <a:extLst>
              <a:ext uri="{FF2B5EF4-FFF2-40B4-BE49-F238E27FC236}">
                <a16:creationId xmlns:a16="http://schemas.microsoft.com/office/drawing/2014/main" id="{AC38C1C0-4712-0444-9D97-29302D1C1A4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364CB95-09F7-7A47-96C1-4412F5E4F227}"/>
              </a:ext>
            </a:extLst>
          </p:cNvPr>
          <p:cNvSpPr>
            <a:spLocks noGrp="1"/>
          </p:cNvSpPr>
          <p:nvPr>
            <p:ph type="sldNum" sz="quarter" idx="12"/>
          </p:nvPr>
        </p:nvSpPr>
        <p:spPr/>
        <p:txBody>
          <a:bodyPr/>
          <a:lstStyle/>
          <a:p>
            <a:fld id="{7FF45205-B383-AB45-94A6-5E8024538033}" type="slidenum">
              <a:rPr lang="en-US" smtClean="0"/>
              <a:t>‹#›</a:t>
            </a:fld>
            <a:endParaRPr lang="en-US"/>
          </a:p>
        </p:txBody>
      </p:sp>
    </p:spTree>
    <p:extLst>
      <p:ext uri="{BB962C8B-B14F-4D97-AF65-F5344CB8AC3E}">
        <p14:creationId xmlns:p14="http://schemas.microsoft.com/office/powerpoint/2010/main" val="1520781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3BA57-C170-F042-9182-23CC4004B1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5942BB6-1DBB-B845-AFA2-3FB56FFE6FE7}"/>
              </a:ext>
            </a:extLst>
          </p:cNvPr>
          <p:cNvSpPr>
            <a:spLocks noGrp="1"/>
          </p:cNvSpPr>
          <p:nvPr>
            <p:ph type="dt" sz="half" idx="10"/>
          </p:nvPr>
        </p:nvSpPr>
        <p:spPr/>
        <p:txBody>
          <a:bodyPr/>
          <a:lstStyle/>
          <a:p>
            <a:fld id="{41743069-3E52-2644-BCC5-B0508246B32E}" type="datetimeFigureOut">
              <a:rPr lang="en-US" smtClean="0"/>
              <a:t>12/17/21</a:t>
            </a:fld>
            <a:endParaRPr lang="en-US"/>
          </a:p>
        </p:txBody>
      </p:sp>
      <p:sp>
        <p:nvSpPr>
          <p:cNvPr id="4" name="Footer Placeholder 3">
            <a:extLst>
              <a:ext uri="{FF2B5EF4-FFF2-40B4-BE49-F238E27FC236}">
                <a16:creationId xmlns:a16="http://schemas.microsoft.com/office/drawing/2014/main" id="{441658F1-088E-BE47-A1E8-AE65C8A229F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C8249D-CF3A-2B42-8C93-D418EA7575C1}"/>
              </a:ext>
            </a:extLst>
          </p:cNvPr>
          <p:cNvSpPr>
            <a:spLocks noGrp="1"/>
          </p:cNvSpPr>
          <p:nvPr>
            <p:ph type="sldNum" sz="quarter" idx="12"/>
          </p:nvPr>
        </p:nvSpPr>
        <p:spPr/>
        <p:txBody>
          <a:bodyPr/>
          <a:lstStyle/>
          <a:p>
            <a:fld id="{7FF45205-B383-AB45-94A6-5E8024538033}" type="slidenum">
              <a:rPr lang="en-US" smtClean="0"/>
              <a:t>‹#›</a:t>
            </a:fld>
            <a:endParaRPr lang="en-US"/>
          </a:p>
        </p:txBody>
      </p:sp>
    </p:spTree>
    <p:extLst>
      <p:ext uri="{BB962C8B-B14F-4D97-AF65-F5344CB8AC3E}">
        <p14:creationId xmlns:p14="http://schemas.microsoft.com/office/powerpoint/2010/main" val="98403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352083-A48C-314D-AA6B-0E3549857995}"/>
              </a:ext>
            </a:extLst>
          </p:cNvPr>
          <p:cNvSpPr>
            <a:spLocks noGrp="1"/>
          </p:cNvSpPr>
          <p:nvPr>
            <p:ph type="dt" sz="half" idx="10"/>
          </p:nvPr>
        </p:nvSpPr>
        <p:spPr/>
        <p:txBody>
          <a:bodyPr/>
          <a:lstStyle/>
          <a:p>
            <a:fld id="{41743069-3E52-2644-BCC5-B0508246B32E}" type="datetimeFigureOut">
              <a:rPr lang="en-US" smtClean="0"/>
              <a:t>12/17/21</a:t>
            </a:fld>
            <a:endParaRPr lang="en-US"/>
          </a:p>
        </p:txBody>
      </p:sp>
      <p:sp>
        <p:nvSpPr>
          <p:cNvPr id="3" name="Footer Placeholder 2">
            <a:extLst>
              <a:ext uri="{FF2B5EF4-FFF2-40B4-BE49-F238E27FC236}">
                <a16:creationId xmlns:a16="http://schemas.microsoft.com/office/drawing/2014/main" id="{1A8BAF25-8D7E-6E42-BE40-42CB5EE18AF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D65C3C2-884A-C34E-9534-13E6A780FA5E}"/>
              </a:ext>
            </a:extLst>
          </p:cNvPr>
          <p:cNvSpPr>
            <a:spLocks noGrp="1"/>
          </p:cNvSpPr>
          <p:nvPr>
            <p:ph type="sldNum" sz="quarter" idx="12"/>
          </p:nvPr>
        </p:nvSpPr>
        <p:spPr/>
        <p:txBody>
          <a:bodyPr/>
          <a:lstStyle/>
          <a:p>
            <a:fld id="{7FF45205-B383-AB45-94A6-5E8024538033}" type="slidenum">
              <a:rPr lang="en-US" smtClean="0"/>
              <a:t>‹#›</a:t>
            </a:fld>
            <a:endParaRPr lang="en-US"/>
          </a:p>
        </p:txBody>
      </p:sp>
    </p:spTree>
    <p:extLst>
      <p:ext uri="{BB962C8B-B14F-4D97-AF65-F5344CB8AC3E}">
        <p14:creationId xmlns:p14="http://schemas.microsoft.com/office/powerpoint/2010/main" val="3640172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5991C-53D0-DD49-AD36-95754DD949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C13B46-18DA-0E42-B597-66A12F3852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1FC802A-E1CE-BF4E-AAB2-255F6A2B9E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422BE02-191E-FC4B-A735-8396AA937BCC}"/>
              </a:ext>
            </a:extLst>
          </p:cNvPr>
          <p:cNvSpPr>
            <a:spLocks noGrp="1"/>
          </p:cNvSpPr>
          <p:nvPr>
            <p:ph type="dt" sz="half" idx="10"/>
          </p:nvPr>
        </p:nvSpPr>
        <p:spPr/>
        <p:txBody>
          <a:bodyPr/>
          <a:lstStyle/>
          <a:p>
            <a:fld id="{41743069-3E52-2644-BCC5-B0508246B32E}" type="datetimeFigureOut">
              <a:rPr lang="en-US" smtClean="0"/>
              <a:t>12/17/21</a:t>
            </a:fld>
            <a:endParaRPr lang="en-US"/>
          </a:p>
        </p:txBody>
      </p:sp>
      <p:sp>
        <p:nvSpPr>
          <p:cNvPr id="6" name="Footer Placeholder 5">
            <a:extLst>
              <a:ext uri="{FF2B5EF4-FFF2-40B4-BE49-F238E27FC236}">
                <a16:creationId xmlns:a16="http://schemas.microsoft.com/office/drawing/2014/main" id="{A2DC7FE9-AFA6-4743-80E2-2AFD366E9F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0E9339-BB2C-9B4E-A70C-113A9993DCAD}"/>
              </a:ext>
            </a:extLst>
          </p:cNvPr>
          <p:cNvSpPr>
            <a:spLocks noGrp="1"/>
          </p:cNvSpPr>
          <p:nvPr>
            <p:ph type="sldNum" sz="quarter" idx="12"/>
          </p:nvPr>
        </p:nvSpPr>
        <p:spPr/>
        <p:txBody>
          <a:bodyPr/>
          <a:lstStyle/>
          <a:p>
            <a:fld id="{7FF45205-B383-AB45-94A6-5E8024538033}" type="slidenum">
              <a:rPr lang="en-US" smtClean="0"/>
              <a:t>‹#›</a:t>
            </a:fld>
            <a:endParaRPr lang="en-US"/>
          </a:p>
        </p:txBody>
      </p:sp>
    </p:spTree>
    <p:extLst>
      <p:ext uri="{BB962C8B-B14F-4D97-AF65-F5344CB8AC3E}">
        <p14:creationId xmlns:p14="http://schemas.microsoft.com/office/powerpoint/2010/main" val="2304621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AB853-ADF9-0443-81B7-FB82F82B4B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C12CD5E-BAD9-494D-AE91-57FADA9F85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BA9F22-E943-F545-8A37-47F88E4957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E271B4A-5060-C548-9287-17A32AA23741}"/>
              </a:ext>
            </a:extLst>
          </p:cNvPr>
          <p:cNvSpPr>
            <a:spLocks noGrp="1"/>
          </p:cNvSpPr>
          <p:nvPr>
            <p:ph type="dt" sz="half" idx="10"/>
          </p:nvPr>
        </p:nvSpPr>
        <p:spPr/>
        <p:txBody>
          <a:bodyPr/>
          <a:lstStyle/>
          <a:p>
            <a:fld id="{41743069-3E52-2644-BCC5-B0508246B32E}" type="datetimeFigureOut">
              <a:rPr lang="en-US" smtClean="0"/>
              <a:t>12/17/21</a:t>
            </a:fld>
            <a:endParaRPr lang="en-US"/>
          </a:p>
        </p:txBody>
      </p:sp>
      <p:sp>
        <p:nvSpPr>
          <p:cNvPr id="6" name="Footer Placeholder 5">
            <a:extLst>
              <a:ext uri="{FF2B5EF4-FFF2-40B4-BE49-F238E27FC236}">
                <a16:creationId xmlns:a16="http://schemas.microsoft.com/office/drawing/2014/main" id="{F4EF4C66-C12B-D742-9BCD-764D07D676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76DB8C-7BBB-B848-A262-CF23E1E08DE7}"/>
              </a:ext>
            </a:extLst>
          </p:cNvPr>
          <p:cNvSpPr>
            <a:spLocks noGrp="1"/>
          </p:cNvSpPr>
          <p:nvPr>
            <p:ph type="sldNum" sz="quarter" idx="12"/>
          </p:nvPr>
        </p:nvSpPr>
        <p:spPr/>
        <p:txBody>
          <a:bodyPr/>
          <a:lstStyle/>
          <a:p>
            <a:fld id="{7FF45205-B383-AB45-94A6-5E8024538033}" type="slidenum">
              <a:rPr lang="en-US" smtClean="0"/>
              <a:t>‹#›</a:t>
            </a:fld>
            <a:endParaRPr lang="en-US"/>
          </a:p>
        </p:txBody>
      </p:sp>
    </p:spTree>
    <p:extLst>
      <p:ext uri="{BB962C8B-B14F-4D97-AF65-F5344CB8AC3E}">
        <p14:creationId xmlns:p14="http://schemas.microsoft.com/office/powerpoint/2010/main" val="4118753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A09DFB-F0CC-CE4D-941C-4E84718F38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B795CDC-AB84-C440-91FC-51BBABFCF3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E35B73-80A3-FD47-9E16-AEA0A66E67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743069-3E52-2644-BCC5-B0508246B32E}" type="datetimeFigureOut">
              <a:rPr lang="en-US" smtClean="0"/>
              <a:t>12/17/21</a:t>
            </a:fld>
            <a:endParaRPr lang="en-US"/>
          </a:p>
        </p:txBody>
      </p:sp>
      <p:sp>
        <p:nvSpPr>
          <p:cNvPr id="5" name="Footer Placeholder 4">
            <a:extLst>
              <a:ext uri="{FF2B5EF4-FFF2-40B4-BE49-F238E27FC236}">
                <a16:creationId xmlns:a16="http://schemas.microsoft.com/office/drawing/2014/main" id="{0F3E437E-19F8-4F44-A3DD-B9BC924B8B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F92E84-696F-C040-91F6-B4A0AF10AB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F45205-B383-AB45-94A6-5E8024538033}" type="slidenum">
              <a:rPr lang="en-US" smtClean="0"/>
              <a:t>‹#›</a:t>
            </a:fld>
            <a:endParaRPr lang="en-US"/>
          </a:p>
        </p:txBody>
      </p:sp>
    </p:spTree>
    <p:extLst>
      <p:ext uri="{BB962C8B-B14F-4D97-AF65-F5344CB8AC3E}">
        <p14:creationId xmlns:p14="http://schemas.microsoft.com/office/powerpoint/2010/main" val="1903454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pcclerk@outlook.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lockingtonparishcouncil.eastriding.gov.uk/home.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62F50-C6D8-B743-992A-1B6061AB69ED}"/>
              </a:ext>
            </a:extLst>
          </p:cNvPr>
          <p:cNvSpPr>
            <a:spLocks noGrp="1"/>
          </p:cNvSpPr>
          <p:nvPr>
            <p:ph type="ctrTitle"/>
          </p:nvPr>
        </p:nvSpPr>
        <p:spPr>
          <a:xfrm>
            <a:off x="197311" y="116632"/>
            <a:ext cx="3528392" cy="684519"/>
          </a:xfrm>
        </p:spPr>
        <p:txBody>
          <a:bodyPr>
            <a:normAutofit fontScale="90000"/>
          </a:bodyPr>
          <a:lstStyle/>
          <a:p>
            <a:pPr algn="l"/>
            <a:r>
              <a:rPr lang="en-US" sz="2700" u="sng" dirty="0">
                <a:solidFill>
                  <a:srgbClr val="FF0000"/>
                </a:solidFill>
                <a:latin typeface="+mn-lt"/>
              </a:rPr>
              <a:t>Lockington Parish Council</a:t>
            </a:r>
            <a:br>
              <a:rPr lang="en-US" sz="2700" u="sng" dirty="0">
                <a:solidFill>
                  <a:srgbClr val="FF0000"/>
                </a:solidFill>
                <a:latin typeface="+mn-lt"/>
              </a:rPr>
            </a:br>
            <a:r>
              <a:rPr lang="en-US" sz="1800" u="sng" dirty="0">
                <a:latin typeface="+mn-lt"/>
              </a:rPr>
              <a:t>Precept &amp; Budget Notice 2022/23</a:t>
            </a:r>
          </a:p>
        </p:txBody>
      </p:sp>
      <p:sp>
        <p:nvSpPr>
          <p:cNvPr id="3" name="Subtitle 2">
            <a:extLst>
              <a:ext uri="{FF2B5EF4-FFF2-40B4-BE49-F238E27FC236}">
                <a16:creationId xmlns:a16="http://schemas.microsoft.com/office/drawing/2014/main" id="{A537DC5C-265A-8A4B-BF90-0FAF10846180}"/>
              </a:ext>
            </a:extLst>
          </p:cNvPr>
          <p:cNvSpPr>
            <a:spLocks noGrp="1"/>
          </p:cNvSpPr>
          <p:nvPr>
            <p:ph type="subTitle" idx="1"/>
          </p:nvPr>
        </p:nvSpPr>
        <p:spPr>
          <a:xfrm>
            <a:off x="309342" y="843953"/>
            <a:ext cx="4062293" cy="2504333"/>
          </a:xfrm>
        </p:spPr>
        <p:txBody>
          <a:bodyPr>
            <a:normAutofit/>
          </a:bodyPr>
          <a:lstStyle/>
          <a:p>
            <a:pPr algn="l"/>
            <a:r>
              <a:rPr lang="en-US" sz="1400" u="sng" dirty="0"/>
              <a:t>Summary of Precept</a:t>
            </a:r>
          </a:p>
          <a:p>
            <a:pPr algn="l"/>
            <a:r>
              <a:rPr lang="en-US" sz="1200" dirty="0"/>
              <a:t>Every financial year, Lockington Parish Council has to produce a projected budget for the coming year. </a:t>
            </a:r>
          </a:p>
          <a:p>
            <a:pPr algn="l"/>
            <a:r>
              <a:rPr lang="en-US" sz="1200" dirty="0"/>
              <a:t>From this the Parish Council asks East Riding of Yorkshire Council to place a charge on every ratepayer with the Parish Council boundary.</a:t>
            </a:r>
          </a:p>
          <a:p>
            <a:pPr algn="l"/>
            <a:r>
              <a:rPr lang="en-US" sz="1200" dirty="0"/>
              <a:t>This income covers the Parish Council’s expenditure and running costs and is called the </a:t>
            </a:r>
            <a:r>
              <a:rPr lang="en-US" sz="1200" b="1" dirty="0"/>
              <a:t>Precept.</a:t>
            </a:r>
          </a:p>
          <a:p>
            <a:pPr algn="l"/>
            <a:r>
              <a:rPr lang="en-US" sz="1200" dirty="0"/>
              <a:t>The amount each household pays is based on the Council Tax band in which their property falls, details of which are listed below.</a:t>
            </a:r>
          </a:p>
          <a:p>
            <a:endParaRPr lang="en-US" sz="1900" dirty="0"/>
          </a:p>
          <a:p>
            <a:endParaRPr lang="en-US" sz="1900" dirty="0"/>
          </a:p>
          <a:p>
            <a:endParaRPr lang="en-US" sz="1900" dirty="0"/>
          </a:p>
          <a:p>
            <a:endParaRPr lang="en-US" dirty="0"/>
          </a:p>
          <a:p>
            <a:endParaRPr lang="en-US" dirty="0"/>
          </a:p>
        </p:txBody>
      </p:sp>
      <p:graphicFrame>
        <p:nvGraphicFramePr>
          <p:cNvPr id="5" name="Table 4">
            <a:extLst>
              <a:ext uri="{FF2B5EF4-FFF2-40B4-BE49-F238E27FC236}">
                <a16:creationId xmlns:a16="http://schemas.microsoft.com/office/drawing/2014/main" id="{94608A1A-9918-D04E-8EDA-F649DD12F83D}"/>
              </a:ext>
            </a:extLst>
          </p:cNvPr>
          <p:cNvGraphicFramePr>
            <a:graphicFrameLocks noGrp="1"/>
          </p:cNvGraphicFramePr>
          <p:nvPr>
            <p:extLst>
              <p:ext uri="{D42A27DB-BD31-4B8C-83A1-F6EECF244321}">
                <p14:modId xmlns:p14="http://schemas.microsoft.com/office/powerpoint/2010/main" val="3288704329"/>
              </p:ext>
            </p:extLst>
          </p:nvPr>
        </p:nvGraphicFramePr>
        <p:xfrm>
          <a:off x="174051" y="3328354"/>
          <a:ext cx="4197584" cy="3292968"/>
        </p:xfrm>
        <a:graphic>
          <a:graphicData uri="http://schemas.openxmlformats.org/drawingml/2006/table">
            <a:tbl>
              <a:tblPr firstRow="1" bandRow="1">
                <a:tableStyleId>{5C22544A-7EE6-4342-B048-85BDC9FD1C3A}</a:tableStyleId>
              </a:tblPr>
              <a:tblGrid>
                <a:gridCol w="1002145">
                  <a:extLst>
                    <a:ext uri="{9D8B030D-6E8A-4147-A177-3AD203B41FA5}">
                      <a16:colId xmlns:a16="http://schemas.microsoft.com/office/drawing/2014/main" val="1856761221"/>
                    </a:ext>
                  </a:extLst>
                </a:gridCol>
                <a:gridCol w="1096647">
                  <a:extLst>
                    <a:ext uri="{9D8B030D-6E8A-4147-A177-3AD203B41FA5}">
                      <a16:colId xmlns:a16="http://schemas.microsoft.com/office/drawing/2014/main" val="205994637"/>
                    </a:ext>
                  </a:extLst>
                </a:gridCol>
                <a:gridCol w="997552">
                  <a:extLst>
                    <a:ext uri="{9D8B030D-6E8A-4147-A177-3AD203B41FA5}">
                      <a16:colId xmlns:a16="http://schemas.microsoft.com/office/drawing/2014/main" val="726763781"/>
                    </a:ext>
                  </a:extLst>
                </a:gridCol>
                <a:gridCol w="1101240">
                  <a:extLst>
                    <a:ext uri="{9D8B030D-6E8A-4147-A177-3AD203B41FA5}">
                      <a16:colId xmlns:a16="http://schemas.microsoft.com/office/drawing/2014/main" val="432192191"/>
                    </a:ext>
                  </a:extLst>
                </a:gridCol>
              </a:tblGrid>
              <a:tr h="517543">
                <a:tc>
                  <a:txBody>
                    <a:bodyPr/>
                    <a:lstStyle/>
                    <a:p>
                      <a:pPr algn="ctr"/>
                      <a:r>
                        <a:rPr lang="en-US" sz="800" dirty="0"/>
                        <a:t>Band</a:t>
                      </a:r>
                    </a:p>
                  </a:txBody>
                  <a:tcPr/>
                </a:tc>
                <a:tc>
                  <a:txBody>
                    <a:bodyPr/>
                    <a:lstStyle/>
                    <a:p>
                      <a:pPr algn="ctr"/>
                      <a:r>
                        <a:rPr lang="en-US" sz="1000" b="1" kern="1200" dirty="0">
                          <a:solidFill>
                            <a:schemeClr val="lt1"/>
                          </a:solidFill>
                          <a:latin typeface="+mn-lt"/>
                          <a:ea typeface="+mn-ea"/>
                          <a:cs typeface="+mn-cs"/>
                        </a:rPr>
                        <a:t>2021/22</a:t>
                      </a:r>
                    </a:p>
                  </a:txBody>
                  <a:tcPr/>
                </a:tc>
                <a:tc>
                  <a:txBody>
                    <a:bodyPr/>
                    <a:lstStyle/>
                    <a:p>
                      <a:pPr algn="ctr"/>
                      <a:r>
                        <a:rPr lang="en-US" sz="1000" b="1" kern="1200" dirty="0">
                          <a:solidFill>
                            <a:schemeClr val="lt1"/>
                          </a:solidFill>
                          <a:latin typeface="+mn-lt"/>
                          <a:ea typeface="+mn-ea"/>
                          <a:cs typeface="+mn-cs"/>
                        </a:rPr>
                        <a:t>2022/23</a:t>
                      </a:r>
                    </a:p>
                  </a:txBody>
                  <a:tcPr/>
                </a:tc>
                <a:tc>
                  <a:txBody>
                    <a:bodyPr/>
                    <a:lstStyle/>
                    <a:p>
                      <a:pPr algn="ctr"/>
                      <a:r>
                        <a:rPr lang="en-US" sz="1000" dirty="0"/>
                        <a:t>Annual cost increase per household</a:t>
                      </a:r>
                    </a:p>
                  </a:txBody>
                  <a:tcPr/>
                </a:tc>
                <a:extLst>
                  <a:ext uri="{0D108BD9-81ED-4DB2-BD59-A6C34878D82A}">
                    <a16:rowId xmlns:a16="http://schemas.microsoft.com/office/drawing/2014/main" val="614052516"/>
                  </a:ext>
                </a:extLst>
              </a:tr>
              <a:tr h="343041">
                <a:tc>
                  <a:txBody>
                    <a:bodyPr/>
                    <a:lstStyle/>
                    <a:p>
                      <a:pPr algn="ctr"/>
                      <a:r>
                        <a:rPr lang="en-US" sz="1000" dirty="0"/>
                        <a:t>Band A</a:t>
                      </a:r>
                    </a:p>
                  </a:txBody>
                  <a:tcPr marL="90000"/>
                </a:tc>
                <a:tc>
                  <a:txBody>
                    <a:bodyPr/>
                    <a:lstStyle/>
                    <a:p>
                      <a:pPr algn="ctr"/>
                      <a:r>
                        <a:rPr lang="en-US" sz="1200" dirty="0"/>
                        <a:t>£12.47</a:t>
                      </a:r>
                    </a:p>
                  </a:txBody>
                  <a:tcPr/>
                </a:tc>
                <a:tc>
                  <a:txBody>
                    <a:bodyPr/>
                    <a:lstStyle/>
                    <a:p>
                      <a:pPr algn="ctr"/>
                      <a:r>
                        <a:rPr lang="en-US" sz="1200" dirty="0"/>
                        <a:t>£12.83</a:t>
                      </a:r>
                    </a:p>
                  </a:txBody>
                  <a:tcPr/>
                </a:tc>
                <a:tc>
                  <a:txBody>
                    <a:bodyPr/>
                    <a:lstStyle/>
                    <a:p>
                      <a:pPr algn="ctr"/>
                      <a:r>
                        <a:rPr lang="en-US" sz="1200" dirty="0"/>
                        <a:t>£0.36p</a:t>
                      </a:r>
                    </a:p>
                  </a:txBody>
                  <a:tcPr/>
                </a:tc>
                <a:extLst>
                  <a:ext uri="{0D108BD9-81ED-4DB2-BD59-A6C34878D82A}">
                    <a16:rowId xmlns:a16="http://schemas.microsoft.com/office/drawing/2014/main" val="2211603505"/>
                  </a:ext>
                </a:extLst>
              </a:tr>
              <a:tr h="3430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Band B</a:t>
                      </a:r>
                    </a:p>
                  </a:txBody>
                  <a:tcPr marL="90000"/>
                </a:tc>
                <a:tc>
                  <a:txBody>
                    <a:bodyPr/>
                    <a:lstStyle/>
                    <a:p>
                      <a:pPr algn="ctr"/>
                      <a:r>
                        <a:rPr lang="en-US" sz="1200" dirty="0"/>
                        <a:t>£14.54</a:t>
                      </a:r>
                    </a:p>
                  </a:txBody>
                  <a:tcPr/>
                </a:tc>
                <a:tc>
                  <a:txBody>
                    <a:bodyPr/>
                    <a:lstStyle/>
                    <a:p>
                      <a:pPr algn="ctr"/>
                      <a:r>
                        <a:rPr lang="en-US" sz="1200" dirty="0"/>
                        <a:t>£14.97</a:t>
                      </a:r>
                    </a:p>
                  </a:txBody>
                  <a:tcPr/>
                </a:tc>
                <a:tc>
                  <a:txBody>
                    <a:bodyPr/>
                    <a:lstStyle/>
                    <a:p>
                      <a:pPr algn="ctr"/>
                      <a:r>
                        <a:rPr lang="en-US" sz="1200" dirty="0"/>
                        <a:t>£0.43p</a:t>
                      </a:r>
                    </a:p>
                  </a:txBody>
                  <a:tcPr/>
                </a:tc>
                <a:extLst>
                  <a:ext uri="{0D108BD9-81ED-4DB2-BD59-A6C34878D82A}">
                    <a16:rowId xmlns:a16="http://schemas.microsoft.com/office/drawing/2014/main" val="4294241587"/>
                  </a:ext>
                </a:extLst>
              </a:tr>
              <a:tr h="3430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Band C</a:t>
                      </a:r>
                    </a:p>
                  </a:txBody>
                  <a:tcPr marL="90000"/>
                </a:tc>
                <a:tc>
                  <a:txBody>
                    <a:bodyPr/>
                    <a:lstStyle/>
                    <a:p>
                      <a:pPr algn="ctr"/>
                      <a:r>
                        <a:rPr lang="en-US" sz="1200" dirty="0"/>
                        <a:t>£16.62</a:t>
                      </a:r>
                    </a:p>
                  </a:txBody>
                  <a:tcPr/>
                </a:tc>
                <a:tc>
                  <a:txBody>
                    <a:bodyPr/>
                    <a:lstStyle/>
                    <a:p>
                      <a:pPr algn="ctr"/>
                      <a:r>
                        <a:rPr lang="en-US" sz="1200" dirty="0"/>
                        <a:t>£17.11</a:t>
                      </a:r>
                    </a:p>
                  </a:txBody>
                  <a:tcPr/>
                </a:tc>
                <a:tc>
                  <a:txBody>
                    <a:bodyPr/>
                    <a:lstStyle/>
                    <a:p>
                      <a:pPr algn="ctr"/>
                      <a:r>
                        <a:rPr lang="en-US" sz="1200" dirty="0"/>
                        <a:t>£0.49p</a:t>
                      </a:r>
                    </a:p>
                  </a:txBody>
                  <a:tcPr/>
                </a:tc>
                <a:extLst>
                  <a:ext uri="{0D108BD9-81ED-4DB2-BD59-A6C34878D82A}">
                    <a16:rowId xmlns:a16="http://schemas.microsoft.com/office/drawing/2014/main" val="2075215579"/>
                  </a:ext>
                </a:extLst>
              </a:tr>
              <a:tr h="3430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FF0000"/>
                          </a:solidFill>
                          <a:effectLst/>
                          <a:uLnTx/>
                          <a:uFillTx/>
                          <a:latin typeface="Calibri" panose="020F0502020204030204"/>
                          <a:ea typeface="+mn-ea"/>
                          <a:cs typeface="+mn-cs"/>
                        </a:rPr>
                        <a:t>Band D</a:t>
                      </a:r>
                    </a:p>
                  </a:txBody>
                  <a:tcPr marL="90000"/>
                </a:tc>
                <a:tc>
                  <a:txBody>
                    <a:bodyPr/>
                    <a:lstStyle/>
                    <a:p>
                      <a:pPr algn="ctr"/>
                      <a:r>
                        <a:rPr lang="en-US" sz="1200" dirty="0">
                          <a:solidFill>
                            <a:srgbClr val="FF0000"/>
                          </a:solidFill>
                        </a:rPr>
                        <a:t>£18.70</a:t>
                      </a:r>
                    </a:p>
                  </a:txBody>
                  <a:tcPr/>
                </a:tc>
                <a:tc>
                  <a:txBody>
                    <a:bodyPr/>
                    <a:lstStyle/>
                    <a:p>
                      <a:pPr algn="ctr"/>
                      <a:r>
                        <a:rPr lang="en-US" sz="1200" dirty="0">
                          <a:solidFill>
                            <a:srgbClr val="FF0000"/>
                          </a:solidFill>
                        </a:rPr>
                        <a:t>£19.25</a:t>
                      </a:r>
                    </a:p>
                  </a:txBody>
                  <a:tcPr/>
                </a:tc>
                <a:tc>
                  <a:txBody>
                    <a:bodyPr/>
                    <a:lstStyle/>
                    <a:p>
                      <a:pPr algn="ctr"/>
                      <a:r>
                        <a:rPr lang="en-US" sz="1200" dirty="0">
                          <a:solidFill>
                            <a:srgbClr val="FF0000"/>
                          </a:solidFill>
                        </a:rPr>
                        <a:t>£0.55p</a:t>
                      </a:r>
                    </a:p>
                  </a:txBody>
                  <a:tcPr/>
                </a:tc>
                <a:extLst>
                  <a:ext uri="{0D108BD9-81ED-4DB2-BD59-A6C34878D82A}">
                    <a16:rowId xmlns:a16="http://schemas.microsoft.com/office/drawing/2014/main" val="737485144"/>
                  </a:ext>
                </a:extLst>
              </a:tr>
              <a:tr h="3430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Band E</a:t>
                      </a:r>
                    </a:p>
                  </a:txBody>
                  <a:tcPr marL="90000"/>
                </a:tc>
                <a:tc>
                  <a:txBody>
                    <a:bodyPr/>
                    <a:lstStyle/>
                    <a:p>
                      <a:pPr algn="ctr"/>
                      <a:r>
                        <a:rPr lang="en-US" sz="1200" dirty="0"/>
                        <a:t>£22.86</a:t>
                      </a:r>
                    </a:p>
                  </a:txBody>
                  <a:tcPr/>
                </a:tc>
                <a:tc>
                  <a:txBody>
                    <a:bodyPr/>
                    <a:lstStyle/>
                    <a:p>
                      <a:pPr algn="ctr"/>
                      <a:r>
                        <a:rPr lang="en-US" sz="1200" dirty="0"/>
                        <a:t>£23.53</a:t>
                      </a:r>
                    </a:p>
                  </a:txBody>
                  <a:tcPr/>
                </a:tc>
                <a:tc>
                  <a:txBody>
                    <a:bodyPr/>
                    <a:lstStyle/>
                    <a:p>
                      <a:pPr algn="ctr"/>
                      <a:r>
                        <a:rPr lang="en-US" sz="1200" dirty="0"/>
                        <a:t>£0.67p</a:t>
                      </a:r>
                    </a:p>
                  </a:txBody>
                  <a:tcPr/>
                </a:tc>
                <a:extLst>
                  <a:ext uri="{0D108BD9-81ED-4DB2-BD59-A6C34878D82A}">
                    <a16:rowId xmlns:a16="http://schemas.microsoft.com/office/drawing/2014/main" val="332536183"/>
                  </a:ext>
                </a:extLst>
              </a:tr>
              <a:tr h="3430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Band F</a:t>
                      </a:r>
                    </a:p>
                  </a:txBody>
                  <a:tcPr marL="90000"/>
                </a:tc>
                <a:tc>
                  <a:txBody>
                    <a:bodyPr/>
                    <a:lstStyle/>
                    <a:p>
                      <a:pPr algn="ctr"/>
                      <a:r>
                        <a:rPr lang="en-US" sz="1200" dirty="0"/>
                        <a:t>£27.01</a:t>
                      </a:r>
                    </a:p>
                  </a:txBody>
                  <a:tcPr/>
                </a:tc>
                <a:tc>
                  <a:txBody>
                    <a:bodyPr/>
                    <a:lstStyle/>
                    <a:p>
                      <a:pPr algn="ctr"/>
                      <a:r>
                        <a:rPr lang="en-US" sz="1200" dirty="0"/>
                        <a:t>£27.81</a:t>
                      </a:r>
                    </a:p>
                  </a:txBody>
                  <a:tcPr/>
                </a:tc>
                <a:tc>
                  <a:txBody>
                    <a:bodyPr/>
                    <a:lstStyle/>
                    <a:p>
                      <a:pPr algn="ctr"/>
                      <a:r>
                        <a:rPr lang="en-US" sz="1200" dirty="0"/>
                        <a:t>£0.80p</a:t>
                      </a:r>
                    </a:p>
                  </a:txBody>
                  <a:tcPr/>
                </a:tc>
                <a:extLst>
                  <a:ext uri="{0D108BD9-81ED-4DB2-BD59-A6C34878D82A}">
                    <a16:rowId xmlns:a16="http://schemas.microsoft.com/office/drawing/2014/main" val="3141180300"/>
                  </a:ext>
                </a:extLst>
              </a:tr>
              <a:tr h="3430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Band G</a:t>
                      </a:r>
                    </a:p>
                  </a:txBody>
                  <a:tcPr marL="90000"/>
                </a:tc>
                <a:tc>
                  <a:txBody>
                    <a:bodyPr/>
                    <a:lstStyle/>
                    <a:p>
                      <a:pPr algn="ctr"/>
                      <a:r>
                        <a:rPr lang="en-US" sz="1200" dirty="0"/>
                        <a:t>£31.17</a:t>
                      </a:r>
                    </a:p>
                  </a:txBody>
                  <a:tcPr/>
                </a:tc>
                <a:tc>
                  <a:txBody>
                    <a:bodyPr/>
                    <a:lstStyle/>
                    <a:p>
                      <a:pPr algn="ctr"/>
                      <a:r>
                        <a:rPr lang="en-US" sz="1200" dirty="0"/>
                        <a:t>£32.08</a:t>
                      </a:r>
                    </a:p>
                  </a:txBody>
                  <a:tcPr/>
                </a:tc>
                <a:tc>
                  <a:txBody>
                    <a:bodyPr/>
                    <a:lstStyle/>
                    <a:p>
                      <a:pPr algn="ctr"/>
                      <a:r>
                        <a:rPr lang="en-US" sz="1200" dirty="0"/>
                        <a:t>£0.91p</a:t>
                      </a:r>
                    </a:p>
                  </a:txBody>
                  <a:tcPr/>
                </a:tc>
                <a:extLst>
                  <a:ext uri="{0D108BD9-81ED-4DB2-BD59-A6C34878D82A}">
                    <a16:rowId xmlns:a16="http://schemas.microsoft.com/office/drawing/2014/main" val="2017338092"/>
                  </a:ext>
                </a:extLst>
              </a:tr>
              <a:tr h="3430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Band H</a:t>
                      </a:r>
                    </a:p>
                  </a:txBody>
                  <a:tcPr marL="90000"/>
                </a:tc>
                <a:tc>
                  <a:txBody>
                    <a:bodyPr/>
                    <a:lstStyle/>
                    <a:p>
                      <a:pPr algn="ctr"/>
                      <a:r>
                        <a:rPr lang="en-US" sz="1200" dirty="0"/>
                        <a:t>£37.40</a:t>
                      </a:r>
                    </a:p>
                  </a:txBody>
                  <a:tcPr/>
                </a:tc>
                <a:tc>
                  <a:txBody>
                    <a:bodyPr/>
                    <a:lstStyle/>
                    <a:p>
                      <a:pPr algn="ctr"/>
                      <a:r>
                        <a:rPr lang="en-US" sz="1200" dirty="0"/>
                        <a:t>£38.50</a:t>
                      </a:r>
                    </a:p>
                  </a:txBody>
                  <a:tcPr/>
                </a:tc>
                <a:tc>
                  <a:txBody>
                    <a:bodyPr/>
                    <a:lstStyle/>
                    <a:p>
                      <a:pPr algn="ctr"/>
                      <a:r>
                        <a:rPr lang="en-US" sz="1200" dirty="0"/>
                        <a:t>£1.10p</a:t>
                      </a:r>
                    </a:p>
                  </a:txBody>
                  <a:tcPr/>
                </a:tc>
                <a:extLst>
                  <a:ext uri="{0D108BD9-81ED-4DB2-BD59-A6C34878D82A}">
                    <a16:rowId xmlns:a16="http://schemas.microsoft.com/office/drawing/2014/main" val="2059535647"/>
                  </a:ext>
                </a:extLst>
              </a:tr>
            </a:tbl>
          </a:graphicData>
        </a:graphic>
      </p:graphicFrame>
      <p:graphicFrame>
        <p:nvGraphicFramePr>
          <p:cNvPr id="6" name="Table 5">
            <a:extLst>
              <a:ext uri="{FF2B5EF4-FFF2-40B4-BE49-F238E27FC236}">
                <a16:creationId xmlns:a16="http://schemas.microsoft.com/office/drawing/2014/main" id="{A74D5789-6534-C74D-B0E8-6642A2BAB051}"/>
              </a:ext>
            </a:extLst>
          </p:cNvPr>
          <p:cNvGraphicFramePr>
            <a:graphicFrameLocks noGrp="1"/>
          </p:cNvGraphicFramePr>
          <p:nvPr>
            <p:extLst>
              <p:ext uri="{D42A27DB-BD31-4B8C-83A1-F6EECF244321}">
                <p14:modId xmlns:p14="http://schemas.microsoft.com/office/powerpoint/2010/main" val="4205351530"/>
              </p:ext>
            </p:extLst>
          </p:nvPr>
        </p:nvGraphicFramePr>
        <p:xfrm>
          <a:off x="7451513" y="116632"/>
          <a:ext cx="4536503" cy="5760720"/>
        </p:xfrm>
        <a:graphic>
          <a:graphicData uri="http://schemas.openxmlformats.org/drawingml/2006/table">
            <a:tbl>
              <a:tblPr firstRow="1" bandRow="1">
                <a:tableStyleId>{5C22544A-7EE6-4342-B048-85BDC9FD1C3A}</a:tableStyleId>
              </a:tblPr>
              <a:tblGrid>
                <a:gridCol w="1416901">
                  <a:extLst>
                    <a:ext uri="{9D8B030D-6E8A-4147-A177-3AD203B41FA5}">
                      <a16:colId xmlns:a16="http://schemas.microsoft.com/office/drawing/2014/main" val="4106736854"/>
                    </a:ext>
                  </a:extLst>
                </a:gridCol>
                <a:gridCol w="792088">
                  <a:extLst>
                    <a:ext uri="{9D8B030D-6E8A-4147-A177-3AD203B41FA5}">
                      <a16:colId xmlns:a16="http://schemas.microsoft.com/office/drawing/2014/main" val="4109131009"/>
                    </a:ext>
                  </a:extLst>
                </a:gridCol>
                <a:gridCol w="720080">
                  <a:extLst>
                    <a:ext uri="{9D8B030D-6E8A-4147-A177-3AD203B41FA5}">
                      <a16:colId xmlns:a16="http://schemas.microsoft.com/office/drawing/2014/main" val="2007991183"/>
                    </a:ext>
                  </a:extLst>
                </a:gridCol>
                <a:gridCol w="1607434">
                  <a:extLst>
                    <a:ext uri="{9D8B030D-6E8A-4147-A177-3AD203B41FA5}">
                      <a16:colId xmlns:a16="http://schemas.microsoft.com/office/drawing/2014/main" val="3954747018"/>
                    </a:ext>
                  </a:extLst>
                </a:gridCol>
              </a:tblGrid>
              <a:tr h="255472">
                <a:tc>
                  <a:txBody>
                    <a:bodyPr/>
                    <a:lstStyle/>
                    <a:p>
                      <a:pPr algn="ctr"/>
                      <a:r>
                        <a:rPr lang="en-US" sz="1200" dirty="0"/>
                        <a:t>Budget Line </a:t>
                      </a:r>
                    </a:p>
                  </a:txBody>
                  <a:tcPr/>
                </a:tc>
                <a:tc>
                  <a:txBody>
                    <a:bodyPr/>
                    <a:lstStyle/>
                    <a:p>
                      <a:pPr algn="ctr"/>
                      <a:r>
                        <a:rPr lang="en-US" sz="1200" dirty="0"/>
                        <a:t>2021/22</a:t>
                      </a:r>
                    </a:p>
                  </a:txBody>
                  <a:tcPr/>
                </a:tc>
                <a:tc>
                  <a:txBody>
                    <a:bodyPr/>
                    <a:lstStyle/>
                    <a:p>
                      <a:pPr algn="ctr"/>
                      <a:r>
                        <a:rPr lang="en-US" sz="1200" dirty="0"/>
                        <a:t>2022/23</a:t>
                      </a:r>
                    </a:p>
                  </a:txBody>
                  <a:tcPr/>
                </a:tc>
                <a:tc>
                  <a:txBody>
                    <a:bodyPr/>
                    <a:lstStyle/>
                    <a:p>
                      <a:pPr algn="ctr"/>
                      <a:r>
                        <a:rPr lang="en-US" sz="1200" dirty="0"/>
                        <a:t>Comments</a:t>
                      </a:r>
                    </a:p>
                  </a:txBody>
                  <a:tcPr/>
                </a:tc>
                <a:extLst>
                  <a:ext uri="{0D108BD9-81ED-4DB2-BD59-A6C34878D82A}">
                    <a16:rowId xmlns:a16="http://schemas.microsoft.com/office/drawing/2014/main" val="1507145922"/>
                  </a:ext>
                </a:extLst>
              </a:tr>
              <a:tr h="241741">
                <a:tc>
                  <a:txBody>
                    <a:bodyPr/>
                    <a:lstStyle/>
                    <a:p>
                      <a:pPr algn="ctr"/>
                      <a:r>
                        <a:rPr lang="en-US" sz="1200" dirty="0"/>
                        <a:t>Clerk’s  Salary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rPr>
                        <a:t>(£1200)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rPr>
                        <a:t>(£1250)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No Salary Taken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Transferred to Projects </a:t>
                      </a:r>
                    </a:p>
                  </a:txBody>
                  <a:tcPr/>
                </a:tc>
                <a:extLst>
                  <a:ext uri="{0D108BD9-81ED-4DB2-BD59-A6C34878D82A}">
                    <a16:rowId xmlns:a16="http://schemas.microsoft.com/office/drawing/2014/main" val="4064589940"/>
                  </a:ext>
                </a:extLst>
              </a:tr>
              <a:tr h="241741">
                <a:tc>
                  <a:txBody>
                    <a:bodyPr/>
                    <a:lstStyle/>
                    <a:p>
                      <a:pPr algn="ctr"/>
                      <a:r>
                        <a:rPr lang="en-US" sz="1200" dirty="0"/>
                        <a:t>ERNLLCA</a:t>
                      </a:r>
                    </a:p>
                  </a:txBody>
                  <a:tcPr/>
                </a:tc>
                <a:tc>
                  <a:txBody>
                    <a:bodyPr/>
                    <a:lstStyle/>
                    <a:p>
                      <a:pPr algn="ctr"/>
                      <a:r>
                        <a:rPr lang="en-US" sz="1200" dirty="0"/>
                        <a:t>£340</a:t>
                      </a:r>
                    </a:p>
                  </a:txBody>
                  <a:tcPr/>
                </a:tc>
                <a:tc>
                  <a:txBody>
                    <a:bodyPr/>
                    <a:lstStyle/>
                    <a:p>
                      <a:pPr algn="ctr"/>
                      <a:r>
                        <a:rPr lang="en-US" sz="1200" dirty="0"/>
                        <a:t>£350</a:t>
                      </a:r>
                    </a:p>
                  </a:txBody>
                  <a:tcPr/>
                </a:tc>
                <a:tc>
                  <a:txBody>
                    <a:bodyPr/>
                    <a:lstStyle/>
                    <a:p>
                      <a:pPr algn="ctr"/>
                      <a:r>
                        <a:rPr lang="en-US" sz="1200" dirty="0"/>
                        <a:t>Local Councils Association</a:t>
                      </a:r>
                    </a:p>
                  </a:txBody>
                  <a:tcPr/>
                </a:tc>
                <a:extLst>
                  <a:ext uri="{0D108BD9-81ED-4DB2-BD59-A6C34878D82A}">
                    <a16:rowId xmlns:a16="http://schemas.microsoft.com/office/drawing/2014/main" val="3683866625"/>
                  </a:ext>
                </a:extLst>
              </a:tr>
              <a:tr h="241741">
                <a:tc>
                  <a:txBody>
                    <a:bodyPr/>
                    <a:lstStyle/>
                    <a:p>
                      <a:pPr algn="ctr"/>
                      <a:r>
                        <a:rPr lang="en-US" sz="1200" dirty="0"/>
                        <a:t>Insurance</a:t>
                      </a:r>
                    </a:p>
                  </a:txBody>
                  <a:tcPr/>
                </a:tc>
                <a:tc>
                  <a:txBody>
                    <a:bodyPr/>
                    <a:lstStyle/>
                    <a:p>
                      <a:pPr algn="ctr"/>
                      <a:r>
                        <a:rPr lang="en-US" sz="1200" dirty="0"/>
                        <a:t>£520</a:t>
                      </a:r>
                    </a:p>
                  </a:txBody>
                  <a:tcPr/>
                </a:tc>
                <a:tc>
                  <a:txBody>
                    <a:bodyPr/>
                    <a:lstStyle/>
                    <a:p>
                      <a:pPr algn="ctr"/>
                      <a:r>
                        <a:rPr lang="en-US" sz="1200" dirty="0"/>
                        <a:t>£550</a:t>
                      </a:r>
                    </a:p>
                  </a:txBody>
                  <a:tcPr/>
                </a:tc>
                <a:tc>
                  <a:txBody>
                    <a:bodyPr/>
                    <a:lstStyle/>
                    <a:p>
                      <a:pPr algn="ctr"/>
                      <a:r>
                        <a:rPr lang="en-US" sz="1200" dirty="0"/>
                        <a:t>Liability cover</a:t>
                      </a:r>
                    </a:p>
                  </a:txBody>
                  <a:tcPr/>
                </a:tc>
                <a:extLst>
                  <a:ext uri="{0D108BD9-81ED-4DB2-BD59-A6C34878D82A}">
                    <a16:rowId xmlns:a16="http://schemas.microsoft.com/office/drawing/2014/main" val="62635171"/>
                  </a:ext>
                </a:extLst>
              </a:tr>
              <a:tr h="241741">
                <a:tc>
                  <a:txBody>
                    <a:bodyPr/>
                    <a:lstStyle/>
                    <a:p>
                      <a:pPr algn="ctr"/>
                      <a:r>
                        <a:rPr lang="en-US" sz="1200" dirty="0"/>
                        <a:t>Audit</a:t>
                      </a:r>
                    </a:p>
                  </a:txBody>
                  <a:tcPr/>
                </a:tc>
                <a:tc>
                  <a:txBody>
                    <a:bodyPr/>
                    <a:lstStyle/>
                    <a:p>
                      <a:pPr algn="ctr"/>
                      <a:r>
                        <a:rPr lang="en-US" sz="1200" dirty="0"/>
                        <a:t>£300</a:t>
                      </a:r>
                    </a:p>
                  </a:txBody>
                  <a:tcPr/>
                </a:tc>
                <a:tc>
                  <a:txBody>
                    <a:bodyPr/>
                    <a:lstStyle/>
                    <a:p>
                      <a:pPr algn="ctr"/>
                      <a:r>
                        <a:rPr lang="en-US" sz="1200" dirty="0"/>
                        <a:t>£315</a:t>
                      </a:r>
                    </a:p>
                  </a:txBody>
                  <a:tcPr/>
                </a:tc>
                <a:tc>
                  <a:txBody>
                    <a:bodyPr/>
                    <a:lstStyle/>
                    <a:p>
                      <a:pPr algn="ctr"/>
                      <a:r>
                        <a:rPr lang="en-US" sz="1200" dirty="0"/>
                        <a:t>Internal Audit Fee</a:t>
                      </a:r>
                    </a:p>
                  </a:txBody>
                  <a:tcPr/>
                </a:tc>
                <a:extLst>
                  <a:ext uri="{0D108BD9-81ED-4DB2-BD59-A6C34878D82A}">
                    <a16:rowId xmlns:a16="http://schemas.microsoft.com/office/drawing/2014/main" val="355845719"/>
                  </a:ext>
                </a:extLst>
              </a:tr>
              <a:tr h="241741">
                <a:tc>
                  <a:txBody>
                    <a:bodyPr/>
                    <a:lstStyle/>
                    <a:p>
                      <a:pPr algn="ctr"/>
                      <a:r>
                        <a:rPr lang="en-US" sz="1200" dirty="0"/>
                        <a:t>Miscellaneous</a:t>
                      </a:r>
                    </a:p>
                  </a:txBody>
                  <a:tcPr/>
                </a:tc>
                <a:tc>
                  <a:txBody>
                    <a:bodyPr/>
                    <a:lstStyle/>
                    <a:p>
                      <a:pPr algn="ctr"/>
                      <a:r>
                        <a:rPr lang="en-US" sz="1200" dirty="0"/>
                        <a:t>£400</a:t>
                      </a:r>
                    </a:p>
                  </a:txBody>
                  <a:tcPr/>
                </a:tc>
                <a:tc>
                  <a:txBody>
                    <a:bodyPr/>
                    <a:lstStyle/>
                    <a:p>
                      <a:pPr algn="ctr"/>
                      <a:r>
                        <a:rPr lang="en-US" sz="1200" dirty="0"/>
                        <a:t>£400</a:t>
                      </a:r>
                    </a:p>
                  </a:txBody>
                  <a:tcPr/>
                </a:tc>
                <a:tc>
                  <a:txBody>
                    <a:bodyPr/>
                    <a:lstStyle/>
                    <a:p>
                      <a:pPr algn="ctr"/>
                      <a:r>
                        <a:rPr lang="en-US" sz="1200" dirty="0"/>
                        <a:t>Miscellaneous</a:t>
                      </a:r>
                    </a:p>
                  </a:txBody>
                  <a:tcPr/>
                </a:tc>
                <a:extLst>
                  <a:ext uri="{0D108BD9-81ED-4DB2-BD59-A6C34878D82A}">
                    <a16:rowId xmlns:a16="http://schemas.microsoft.com/office/drawing/2014/main" val="2810250280"/>
                  </a:ext>
                </a:extLst>
              </a:tr>
              <a:tr h="241741">
                <a:tc>
                  <a:txBody>
                    <a:bodyPr/>
                    <a:lstStyle/>
                    <a:p>
                      <a:pPr algn="ctr"/>
                      <a:r>
                        <a:rPr lang="en-US" sz="1200" dirty="0"/>
                        <a:t>Street Furniture</a:t>
                      </a:r>
                    </a:p>
                  </a:txBody>
                  <a:tcPr/>
                </a:tc>
                <a:tc>
                  <a:txBody>
                    <a:bodyPr/>
                    <a:lstStyle/>
                    <a:p>
                      <a:pPr algn="ctr"/>
                      <a:r>
                        <a:rPr lang="en-US" sz="1200" dirty="0"/>
                        <a:t>£400</a:t>
                      </a:r>
                    </a:p>
                  </a:txBody>
                  <a:tcPr/>
                </a:tc>
                <a:tc>
                  <a:txBody>
                    <a:bodyPr/>
                    <a:lstStyle/>
                    <a:p>
                      <a:pPr algn="ctr"/>
                      <a:r>
                        <a:rPr lang="en-US" sz="1200" dirty="0"/>
                        <a:t>£450</a:t>
                      </a:r>
                    </a:p>
                  </a:txBody>
                  <a:tcPr/>
                </a:tc>
                <a:tc>
                  <a:txBody>
                    <a:bodyPr/>
                    <a:lstStyle/>
                    <a:p>
                      <a:pPr algn="ctr"/>
                      <a:r>
                        <a:rPr lang="en-US" sz="1200" dirty="0"/>
                        <a:t>Procure &amp; Maintain</a:t>
                      </a:r>
                    </a:p>
                  </a:txBody>
                  <a:tcPr/>
                </a:tc>
                <a:extLst>
                  <a:ext uri="{0D108BD9-81ED-4DB2-BD59-A6C34878D82A}">
                    <a16:rowId xmlns:a16="http://schemas.microsoft.com/office/drawing/2014/main" val="3328246052"/>
                  </a:ext>
                </a:extLst>
              </a:tr>
              <a:tr h="241741">
                <a:tc>
                  <a:txBody>
                    <a:bodyPr/>
                    <a:lstStyle/>
                    <a:p>
                      <a:pPr algn="ctr"/>
                      <a:r>
                        <a:rPr lang="en-US" sz="1200" dirty="0"/>
                        <a:t>Administration</a:t>
                      </a:r>
                    </a:p>
                  </a:txBody>
                  <a:tcPr/>
                </a:tc>
                <a:tc>
                  <a:txBody>
                    <a:bodyPr/>
                    <a:lstStyle/>
                    <a:p>
                      <a:pPr algn="ctr"/>
                      <a:r>
                        <a:rPr lang="en-US" sz="1200" dirty="0"/>
                        <a:t>£340</a:t>
                      </a:r>
                    </a:p>
                  </a:txBody>
                  <a:tcPr/>
                </a:tc>
                <a:tc>
                  <a:txBody>
                    <a:bodyPr/>
                    <a:lstStyle/>
                    <a:p>
                      <a:pPr algn="ctr"/>
                      <a:r>
                        <a:rPr lang="en-US" sz="1200" dirty="0"/>
                        <a:t>£340</a:t>
                      </a:r>
                    </a:p>
                  </a:txBody>
                  <a:tcPr/>
                </a:tc>
                <a:tc>
                  <a:txBody>
                    <a:bodyPr/>
                    <a:lstStyle/>
                    <a:p>
                      <a:pPr algn="ctr"/>
                      <a:r>
                        <a:rPr lang="en-US" sz="1200" dirty="0"/>
                        <a:t>General administration</a:t>
                      </a:r>
                    </a:p>
                  </a:txBody>
                  <a:tcPr/>
                </a:tc>
                <a:extLst>
                  <a:ext uri="{0D108BD9-81ED-4DB2-BD59-A6C34878D82A}">
                    <a16:rowId xmlns:a16="http://schemas.microsoft.com/office/drawing/2014/main" val="2387153040"/>
                  </a:ext>
                </a:extLst>
              </a:tr>
              <a:tr h="241741">
                <a:tc>
                  <a:txBody>
                    <a:bodyPr/>
                    <a:lstStyle/>
                    <a:p>
                      <a:pPr algn="ctr"/>
                      <a:r>
                        <a:rPr lang="en-US" sz="1200" dirty="0"/>
                        <a:t>Election Cost</a:t>
                      </a:r>
                    </a:p>
                  </a:txBody>
                  <a:tcPr/>
                </a:tc>
                <a:tc>
                  <a:txBody>
                    <a:bodyPr/>
                    <a:lstStyle/>
                    <a:p>
                      <a:pPr algn="ctr"/>
                      <a:r>
                        <a:rPr lang="en-US" sz="1200" dirty="0"/>
                        <a:t>£500</a:t>
                      </a:r>
                    </a:p>
                  </a:txBody>
                  <a:tcPr/>
                </a:tc>
                <a:tc>
                  <a:txBody>
                    <a:bodyPr/>
                    <a:lstStyle/>
                    <a:p>
                      <a:pPr algn="ctr"/>
                      <a:r>
                        <a:rPr lang="en-US" sz="1200" dirty="0"/>
                        <a:t>£500</a:t>
                      </a:r>
                    </a:p>
                  </a:txBody>
                  <a:tcPr/>
                </a:tc>
                <a:tc>
                  <a:txBody>
                    <a:bodyPr/>
                    <a:lstStyle/>
                    <a:p>
                      <a:pPr algn="ctr"/>
                      <a:r>
                        <a:rPr lang="en-US" sz="1200" dirty="0"/>
                        <a:t>Only if required</a:t>
                      </a:r>
                    </a:p>
                  </a:txBody>
                  <a:tcPr/>
                </a:tc>
                <a:extLst>
                  <a:ext uri="{0D108BD9-81ED-4DB2-BD59-A6C34878D82A}">
                    <a16:rowId xmlns:a16="http://schemas.microsoft.com/office/drawing/2014/main" val="3787275962"/>
                  </a:ext>
                </a:extLst>
              </a:tr>
              <a:tr h="241741">
                <a:tc>
                  <a:txBody>
                    <a:bodyPr/>
                    <a:lstStyle/>
                    <a:p>
                      <a:pPr algn="ctr"/>
                      <a:r>
                        <a:rPr lang="en-US" sz="1200" dirty="0"/>
                        <a:t>Grants &amp; Donations</a:t>
                      </a:r>
                    </a:p>
                  </a:txBody>
                  <a:tcPr/>
                </a:tc>
                <a:tc>
                  <a:txBody>
                    <a:bodyPr/>
                    <a:lstStyle/>
                    <a:p>
                      <a:pPr algn="ctr"/>
                      <a:r>
                        <a:rPr lang="en-US" sz="1200" dirty="0"/>
                        <a:t>£200</a:t>
                      </a:r>
                    </a:p>
                  </a:txBody>
                  <a:tcPr/>
                </a:tc>
                <a:tc>
                  <a:txBody>
                    <a:bodyPr/>
                    <a:lstStyle/>
                    <a:p>
                      <a:pPr algn="ctr"/>
                      <a:r>
                        <a:rPr lang="en-US" sz="1200" dirty="0"/>
                        <a:t>£200</a:t>
                      </a:r>
                    </a:p>
                  </a:txBody>
                  <a:tcPr/>
                </a:tc>
                <a:tc>
                  <a:txBody>
                    <a:bodyPr/>
                    <a:lstStyle/>
                    <a:p>
                      <a:pPr algn="ctr"/>
                      <a:r>
                        <a:rPr lang="en-US" sz="1200" dirty="0"/>
                        <a:t>LGA Section 137 requirement</a:t>
                      </a:r>
                    </a:p>
                  </a:txBody>
                  <a:tcPr/>
                </a:tc>
                <a:extLst>
                  <a:ext uri="{0D108BD9-81ED-4DB2-BD59-A6C34878D82A}">
                    <a16:rowId xmlns:a16="http://schemas.microsoft.com/office/drawing/2014/main" val="2403691558"/>
                  </a:ext>
                </a:extLst>
              </a:tr>
              <a:tr h="241741">
                <a:tc>
                  <a:txBody>
                    <a:bodyPr/>
                    <a:lstStyle/>
                    <a:p>
                      <a:pPr algn="ctr"/>
                      <a:r>
                        <a:rPr lang="en-US" sz="1200" dirty="0"/>
                        <a:t>Projects</a:t>
                      </a:r>
                    </a:p>
                  </a:txBody>
                  <a:tcPr/>
                </a:tc>
                <a:tc>
                  <a:txBody>
                    <a:bodyPr/>
                    <a:lstStyle/>
                    <a:p>
                      <a:pPr algn="ctr"/>
                      <a:r>
                        <a:rPr lang="en-US" sz="1200" dirty="0"/>
                        <a:t>£1500</a:t>
                      </a:r>
                    </a:p>
                  </a:txBody>
                  <a:tcPr/>
                </a:tc>
                <a:tc>
                  <a:txBody>
                    <a:bodyPr/>
                    <a:lstStyle/>
                    <a:p>
                      <a:pPr algn="ctr"/>
                      <a:r>
                        <a:rPr lang="en-US" sz="1200" dirty="0"/>
                        <a:t>£1550</a:t>
                      </a:r>
                    </a:p>
                  </a:txBody>
                  <a:tcPr/>
                </a:tc>
                <a:tc>
                  <a:txBody>
                    <a:bodyPr/>
                    <a:lstStyle/>
                    <a:p>
                      <a:pPr algn="ctr"/>
                      <a:r>
                        <a:rPr lang="en-US" sz="1200" dirty="0"/>
                        <a:t>Village Community Green</a:t>
                      </a:r>
                    </a:p>
                  </a:txBody>
                  <a:tcPr/>
                </a:tc>
                <a:extLst>
                  <a:ext uri="{0D108BD9-81ED-4DB2-BD59-A6C34878D82A}">
                    <a16:rowId xmlns:a16="http://schemas.microsoft.com/office/drawing/2014/main" val="281781087"/>
                  </a:ext>
                </a:extLst>
              </a:tr>
              <a:tr h="241741">
                <a:tc>
                  <a:txBody>
                    <a:bodyPr/>
                    <a:lstStyle/>
                    <a:p>
                      <a:pPr algn="ctr"/>
                      <a:r>
                        <a:rPr lang="en-US" sz="1200" dirty="0"/>
                        <a:t>Total </a:t>
                      </a:r>
                    </a:p>
                  </a:txBody>
                  <a:tcPr/>
                </a:tc>
                <a:tc>
                  <a:txBody>
                    <a:bodyPr/>
                    <a:lstStyle/>
                    <a:p>
                      <a:pPr algn="ctr"/>
                      <a:r>
                        <a:rPr lang="en-US" sz="1200" dirty="0"/>
                        <a:t>£4500</a:t>
                      </a:r>
                    </a:p>
                  </a:txBody>
                  <a:tcPr/>
                </a:tc>
                <a:tc>
                  <a:txBody>
                    <a:bodyPr/>
                    <a:lstStyle/>
                    <a:p>
                      <a:pPr algn="ctr"/>
                      <a:r>
                        <a:rPr lang="en-US" sz="1200" dirty="0"/>
                        <a:t>£4655</a:t>
                      </a:r>
                    </a:p>
                  </a:txBody>
                  <a:tcPr/>
                </a:tc>
                <a:tc>
                  <a:txBody>
                    <a:bodyPr/>
                    <a:lstStyle/>
                    <a:p>
                      <a:pPr algn="ctr"/>
                      <a:r>
                        <a:rPr lang="en-US" sz="1200" u="sng" dirty="0"/>
                        <a:t>Maximum</a:t>
                      </a:r>
                      <a:r>
                        <a:rPr lang="en-US" sz="1200" dirty="0"/>
                        <a:t> Expected Spend</a:t>
                      </a:r>
                    </a:p>
                  </a:txBody>
                  <a:tcPr/>
                </a:tc>
                <a:extLst>
                  <a:ext uri="{0D108BD9-81ED-4DB2-BD59-A6C34878D82A}">
                    <a16:rowId xmlns:a16="http://schemas.microsoft.com/office/drawing/2014/main" val="1730152152"/>
                  </a:ext>
                </a:extLst>
              </a:tr>
              <a:tr h="241741">
                <a:tc>
                  <a:txBody>
                    <a:bodyPr/>
                    <a:lstStyle/>
                    <a:p>
                      <a:pPr algn="ctr"/>
                      <a:r>
                        <a:rPr lang="en-US" sz="1200" dirty="0"/>
                        <a:t>Total Income</a:t>
                      </a:r>
                    </a:p>
                  </a:txBody>
                  <a:tcPr/>
                </a:tc>
                <a:tc>
                  <a:txBody>
                    <a:bodyPr/>
                    <a:lstStyle/>
                    <a:p>
                      <a:pPr algn="ctr"/>
                      <a:r>
                        <a:rPr lang="en-US" sz="1200" dirty="0"/>
                        <a:t>£4853</a:t>
                      </a:r>
                    </a:p>
                  </a:txBody>
                  <a:tcPr/>
                </a:tc>
                <a:tc>
                  <a:txBody>
                    <a:bodyPr/>
                    <a:lstStyle/>
                    <a:p>
                      <a:pPr algn="ctr"/>
                      <a:r>
                        <a:rPr lang="en-US" sz="1200" dirty="0"/>
                        <a:t>£4935</a:t>
                      </a:r>
                    </a:p>
                  </a:txBody>
                  <a:tcPr/>
                </a:tc>
                <a:tc>
                  <a:txBody>
                    <a:bodyPr/>
                    <a:lstStyle/>
                    <a:p>
                      <a:pPr algn="ctr"/>
                      <a:r>
                        <a:rPr lang="en-US" sz="1200" dirty="0"/>
                        <a:t>Precept plus additional income</a:t>
                      </a:r>
                    </a:p>
                  </a:txBody>
                  <a:tcPr/>
                </a:tc>
                <a:extLst>
                  <a:ext uri="{0D108BD9-81ED-4DB2-BD59-A6C34878D82A}">
                    <a16:rowId xmlns:a16="http://schemas.microsoft.com/office/drawing/2014/main" val="625625956"/>
                  </a:ext>
                </a:extLst>
              </a:tr>
              <a:tr h="241741">
                <a:tc>
                  <a:txBody>
                    <a:bodyPr/>
                    <a:lstStyle/>
                    <a:p>
                      <a:pPr algn="ctr"/>
                      <a:r>
                        <a:rPr lang="en-US" sz="1200" dirty="0"/>
                        <a:t>Precept</a:t>
                      </a:r>
                    </a:p>
                  </a:txBody>
                  <a:tcPr/>
                </a:tc>
                <a:tc>
                  <a:txBody>
                    <a:bodyPr/>
                    <a:lstStyle/>
                    <a:p>
                      <a:pPr algn="ctr"/>
                      <a:r>
                        <a:rPr lang="en-US" sz="1200" dirty="0"/>
                        <a:t>£4633</a:t>
                      </a:r>
                    </a:p>
                  </a:txBody>
                  <a:tcPr/>
                </a:tc>
                <a:tc>
                  <a:txBody>
                    <a:bodyPr/>
                    <a:lstStyle/>
                    <a:p>
                      <a:pPr algn="ctr"/>
                      <a:r>
                        <a:rPr lang="en-US" sz="1200" dirty="0"/>
                        <a:t>£4935</a:t>
                      </a:r>
                    </a:p>
                  </a:txBody>
                  <a:tcPr/>
                </a:tc>
                <a:tc>
                  <a:txBody>
                    <a:bodyPr/>
                    <a:lstStyle/>
                    <a:p>
                      <a:pPr algn="ctr"/>
                      <a:r>
                        <a:rPr lang="en-US" sz="1200" dirty="0"/>
                        <a:t>Rate </a:t>
                      </a:r>
                      <a:r>
                        <a:rPr lang="en-US" sz="1200"/>
                        <a:t>Payer Levy</a:t>
                      </a:r>
                      <a:endParaRPr lang="en-US" sz="1200" dirty="0"/>
                    </a:p>
                  </a:txBody>
                  <a:tcPr/>
                </a:tc>
                <a:extLst>
                  <a:ext uri="{0D108BD9-81ED-4DB2-BD59-A6C34878D82A}">
                    <a16:rowId xmlns:a16="http://schemas.microsoft.com/office/drawing/2014/main" val="2058322151"/>
                  </a:ext>
                </a:extLst>
              </a:tr>
              <a:tr h="241741">
                <a:tc>
                  <a:txBody>
                    <a:bodyPr/>
                    <a:lstStyle/>
                    <a:p>
                      <a:pPr algn="ctr"/>
                      <a:r>
                        <a:rPr lang="en-US" sz="1200" dirty="0"/>
                        <a:t>Total Funds </a:t>
                      </a:r>
                    </a:p>
                  </a:txBody>
                  <a:tcPr/>
                </a:tc>
                <a:tc>
                  <a:txBody>
                    <a:bodyPr/>
                    <a:lstStyle/>
                    <a:p>
                      <a:pPr algn="ctr"/>
                      <a:r>
                        <a:rPr lang="en-US" sz="1200" dirty="0"/>
                        <a:t>n/a</a:t>
                      </a:r>
                    </a:p>
                  </a:txBody>
                  <a:tcPr/>
                </a:tc>
                <a:tc>
                  <a:txBody>
                    <a:bodyPr/>
                    <a:lstStyle/>
                    <a:p>
                      <a:pPr algn="ctr"/>
                      <a:r>
                        <a:rPr lang="en-US" sz="1200" dirty="0"/>
                        <a:t>£14257</a:t>
                      </a:r>
                    </a:p>
                  </a:txBody>
                  <a:tcPr/>
                </a:tc>
                <a:tc>
                  <a:txBody>
                    <a:bodyPr/>
                    <a:lstStyle/>
                    <a:p>
                      <a:pPr algn="ctr"/>
                      <a:r>
                        <a:rPr lang="en-US" sz="1200" dirty="0"/>
                        <a:t>Date of Issue (DoI)</a:t>
                      </a:r>
                    </a:p>
                  </a:txBody>
                  <a:tcPr/>
                </a:tc>
                <a:extLst>
                  <a:ext uri="{0D108BD9-81ED-4DB2-BD59-A6C34878D82A}">
                    <a16:rowId xmlns:a16="http://schemas.microsoft.com/office/drawing/2014/main" val="198553757"/>
                  </a:ext>
                </a:extLst>
              </a:tr>
              <a:tr h="241741">
                <a:tc>
                  <a:txBody>
                    <a:bodyPr/>
                    <a:lstStyle/>
                    <a:p>
                      <a:pPr algn="ctr"/>
                      <a:r>
                        <a:rPr lang="en-US" sz="1200" dirty="0"/>
                        <a:t>Earmarked Funds</a:t>
                      </a:r>
                    </a:p>
                  </a:txBody>
                  <a:tcPr/>
                </a:tc>
                <a:tc>
                  <a:txBody>
                    <a:bodyPr/>
                    <a:lstStyle/>
                    <a:p>
                      <a:pPr algn="ctr"/>
                      <a:r>
                        <a:rPr lang="en-US" sz="1200" dirty="0"/>
                        <a:t>n/a</a:t>
                      </a:r>
                    </a:p>
                  </a:txBody>
                  <a:tcPr/>
                </a:tc>
                <a:tc>
                  <a:txBody>
                    <a:bodyPr/>
                    <a:lstStyle/>
                    <a:p>
                      <a:pPr algn="ctr"/>
                      <a:r>
                        <a:rPr lang="en-US" sz="1200" dirty="0"/>
                        <a:t>£9000</a:t>
                      </a:r>
                    </a:p>
                  </a:txBody>
                  <a:tcPr/>
                </a:tc>
                <a:tc>
                  <a:txBody>
                    <a:bodyPr/>
                    <a:lstStyle/>
                    <a:p>
                      <a:pPr algn="ctr"/>
                      <a:r>
                        <a:rPr lang="en-US" sz="1200" dirty="0"/>
                        <a:t>Ongoing Projects</a:t>
                      </a:r>
                    </a:p>
                  </a:txBody>
                  <a:tcPr/>
                </a:tc>
                <a:extLst>
                  <a:ext uri="{0D108BD9-81ED-4DB2-BD59-A6C34878D82A}">
                    <a16:rowId xmlns:a16="http://schemas.microsoft.com/office/drawing/2014/main" val="1541029473"/>
                  </a:ext>
                </a:extLst>
              </a:tr>
              <a:tr h="241741">
                <a:tc>
                  <a:txBody>
                    <a:bodyPr/>
                    <a:lstStyle/>
                    <a:p>
                      <a:pPr algn="ctr"/>
                      <a:r>
                        <a:rPr lang="en-US" sz="1200" dirty="0"/>
                        <a:t>Available Funds</a:t>
                      </a:r>
                    </a:p>
                  </a:txBody>
                  <a:tcPr/>
                </a:tc>
                <a:tc>
                  <a:txBody>
                    <a:bodyPr/>
                    <a:lstStyle/>
                    <a:p>
                      <a:pPr algn="ctr"/>
                      <a:r>
                        <a:rPr lang="en-US" sz="1200" dirty="0"/>
                        <a:t>n/a</a:t>
                      </a:r>
                    </a:p>
                  </a:txBody>
                  <a:tcPr/>
                </a:tc>
                <a:tc>
                  <a:txBody>
                    <a:bodyPr/>
                    <a:lstStyle/>
                    <a:p>
                      <a:pPr algn="ctr"/>
                      <a:r>
                        <a:rPr lang="en-US" sz="1200" dirty="0"/>
                        <a:t>£5257</a:t>
                      </a:r>
                    </a:p>
                  </a:txBody>
                  <a:tcPr/>
                </a:tc>
                <a:tc>
                  <a:txBody>
                    <a:bodyPr/>
                    <a:lstStyle/>
                    <a:p>
                      <a:pPr algn="ctr"/>
                      <a:r>
                        <a:rPr lang="en-US" sz="1200" dirty="0"/>
                        <a:t>Balance (DoI)</a:t>
                      </a:r>
                    </a:p>
                  </a:txBody>
                  <a:tcPr/>
                </a:tc>
                <a:extLst>
                  <a:ext uri="{0D108BD9-81ED-4DB2-BD59-A6C34878D82A}">
                    <a16:rowId xmlns:a16="http://schemas.microsoft.com/office/drawing/2014/main" val="3207192534"/>
                  </a:ext>
                </a:extLst>
              </a:tr>
            </a:tbl>
          </a:graphicData>
        </a:graphic>
      </p:graphicFrame>
      <p:sp>
        <p:nvSpPr>
          <p:cNvPr id="8" name="TextBox 7">
            <a:extLst>
              <a:ext uri="{FF2B5EF4-FFF2-40B4-BE49-F238E27FC236}">
                <a16:creationId xmlns:a16="http://schemas.microsoft.com/office/drawing/2014/main" id="{5CA9AFDA-B409-A842-B22B-DC9FDDF11BBE}"/>
              </a:ext>
            </a:extLst>
          </p:cNvPr>
          <p:cNvSpPr txBox="1"/>
          <p:nvPr/>
        </p:nvSpPr>
        <p:spPr>
          <a:xfrm>
            <a:off x="4315864" y="322223"/>
            <a:ext cx="3115776" cy="6001643"/>
          </a:xfrm>
          <a:prstGeom prst="rect">
            <a:avLst/>
          </a:prstGeom>
          <a:noFill/>
        </p:spPr>
        <p:txBody>
          <a:bodyPr wrap="square" rtlCol="0">
            <a:spAutoFit/>
          </a:bodyPr>
          <a:lstStyle>
            <a:defPPr>
              <a:defRPr lang="en-US"/>
            </a:defPPr>
            <a:lvl1pPr>
              <a:defRPr sz="1000" u="sng"/>
            </a:lvl1pPr>
          </a:lstStyle>
          <a:p>
            <a:r>
              <a:rPr lang="en-US" sz="1600" dirty="0"/>
              <a:t>Parish Council Ethos</a:t>
            </a:r>
          </a:p>
          <a:p>
            <a:endParaRPr lang="en-US" sz="800" dirty="0"/>
          </a:p>
          <a:p>
            <a:r>
              <a:rPr lang="en-US" sz="1200" u="none" dirty="0"/>
              <a:t>To consult, listen and respond to local residents, in order to meet the needs of the community as a whole.</a:t>
            </a:r>
          </a:p>
          <a:p>
            <a:endParaRPr lang="en-US" sz="800" dirty="0"/>
          </a:p>
          <a:p>
            <a:r>
              <a:rPr lang="en-US" sz="1300" dirty="0"/>
              <a:t>Key Responsibilities of the Parish Council</a:t>
            </a:r>
          </a:p>
          <a:p>
            <a:endParaRPr lang="en-US" sz="1300" u="none" dirty="0"/>
          </a:p>
          <a:p>
            <a:pPr marL="171450" indent="-171450">
              <a:buFont typeface="Wingdings" pitchFamily="2" charset="2"/>
              <a:buChar char="v"/>
            </a:pPr>
            <a:r>
              <a:rPr lang="en-US" sz="1100" u="none" dirty="0"/>
              <a:t>Providing and maintaining </a:t>
            </a:r>
            <a:r>
              <a:rPr lang="en-GB" sz="1100" u="none" dirty="0"/>
              <a:t>services for the Parishioners of Lockington (Street Furniture, Defibrillator, Bus Shelter, Salt Bins etc).</a:t>
            </a:r>
          </a:p>
          <a:p>
            <a:pPr marL="171450" indent="-171450">
              <a:buFont typeface="Wingdings" pitchFamily="2" charset="2"/>
              <a:buChar char="v"/>
            </a:pPr>
            <a:endParaRPr lang="en-GB" sz="800" u="none" dirty="0"/>
          </a:p>
          <a:p>
            <a:pPr marL="171450" indent="-171450">
              <a:buFont typeface="Wingdings" pitchFamily="2" charset="2"/>
              <a:buChar char="v"/>
            </a:pPr>
            <a:r>
              <a:rPr lang="en-GB" sz="1100" u="none" dirty="0"/>
              <a:t>Working to identify issues which are important to the residents of Lockington.</a:t>
            </a:r>
          </a:p>
          <a:p>
            <a:pPr marL="171450" indent="-171450">
              <a:buFont typeface="Wingdings" pitchFamily="2" charset="2"/>
              <a:buChar char="v"/>
            </a:pPr>
            <a:endParaRPr lang="en-GB" sz="800" u="none" dirty="0"/>
          </a:p>
          <a:p>
            <a:pPr marL="171450" indent="-171450">
              <a:buFont typeface="Wingdings" pitchFamily="2" charset="2"/>
              <a:buChar char="v"/>
            </a:pPr>
            <a:r>
              <a:rPr lang="en-GB" sz="1100" u="none" dirty="0"/>
              <a:t>Improving the quality of life and the environment in the local area. </a:t>
            </a:r>
          </a:p>
          <a:p>
            <a:endParaRPr lang="en-US" sz="800" u="none" dirty="0"/>
          </a:p>
          <a:p>
            <a:pPr marL="171450" indent="-171450">
              <a:buFont typeface="Wingdings" pitchFamily="2" charset="2"/>
              <a:buChar char="v"/>
            </a:pPr>
            <a:r>
              <a:rPr lang="en-GB" sz="1100" u="none" dirty="0"/>
              <a:t>Influencing and shaping the long term development policy for the Parish, and as part of the planning process, commenting on planning applications within the Parish boundary. </a:t>
            </a:r>
          </a:p>
          <a:p>
            <a:pPr marL="171450" indent="-171450">
              <a:buFont typeface="Wingdings" pitchFamily="2" charset="2"/>
              <a:buChar char="v"/>
            </a:pPr>
            <a:endParaRPr lang="en-GB" sz="800" u="none" dirty="0"/>
          </a:p>
          <a:p>
            <a:pPr marL="171450" indent="-171450">
              <a:buFont typeface="Wingdings" pitchFamily="2" charset="2"/>
              <a:buChar char="v"/>
            </a:pPr>
            <a:r>
              <a:rPr lang="en-GB" sz="1100" u="none" dirty="0"/>
              <a:t>Working to bring about improvements through local projects, lobbying other service providers and working in partnership with other Parishes, local authorities and agencies (ERYC, EA, etc).</a:t>
            </a:r>
          </a:p>
          <a:p>
            <a:pPr marL="171450" indent="-171450">
              <a:buFont typeface="Wingdings" pitchFamily="2" charset="2"/>
              <a:buChar char="v"/>
            </a:pPr>
            <a:endParaRPr lang="en-GB" sz="800" u="none" dirty="0"/>
          </a:p>
          <a:p>
            <a:pPr marL="171450" indent="-171450">
              <a:buFont typeface="Wingdings" pitchFamily="2" charset="2"/>
              <a:buChar char="v"/>
            </a:pPr>
            <a:r>
              <a:rPr lang="en-GB" sz="1100" u="none" dirty="0"/>
              <a:t>Engage with and support ERYC to maintain and enhance Lockington’s Conservation Area status.</a:t>
            </a:r>
          </a:p>
          <a:p>
            <a:endParaRPr lang="en-GB" sz="800" u="none" dirty="0"/>
          </a:p>
          <a:p>
            <a:pPr marL="171450" indent="-171450">
              <a:buFont typeface="Wingdings" pitchFamily="2" charset="2"/>
              <a:buChar char="v"/>
            </a:pPr>
            <a:r>
              <a:rPr lang="en-GB" sz="1100" u="none" dirty="0"/>
              <a:t>Deciding how much income to raise through the Precept in order to deliver the Council’s services. Manage the ongoing Budget to ensure that sufficient contingencies are held in both Earmarked and General Reserves.</a:t>
            </a:r>
          </a:p>
        </p:txBody>
      </p:sp>
      <p:sp>
        <p:nvSpPr>
          <p:cNvPr id="7" name="TextBox 6">
            <a:extLst>
              <a:ext uri="{FF2B5EF4-FFF2-40B4-BE49-F238E27FC236}">
                <a16:creationId xmlns:a16="http://schemas.microsoft.com/office/drawing/2014/main" id="{ABF8B964-27DB-1748-9C72-6AA67730BCC4}"/>
              </a:ext>
            </a:extLst>
          </p:cNvPr>
          <p:cNvSpPr txBox="1"/>
          <p:nvPr/>
        </p:nvSpPr>
        <p:spPr>
          <a:xfrm flipH="1">
            <a:off x="7460934" y="5879594"/>
            <a:ext cx="4731066" cy="1015663"/>
          </a:xfrm>
          <a:prstGeom prst="rect">
            <a:avLst/>
          </a:prstGeom>
          <a:noFill/>
        </p:spPr>
        <p:txBody>
          <a:bodyPr wrap="square" rtlCol="0">
            <a:spAutoFit/>
          </a:bodyPr>
          <a:lstStyle/>
          <a:p>
            <a:r>
              <a:rPr lang="en-US" sz="1000" dirty="0"/>
              <a:t>If you wish to discuss any item in the Precept Notice, please do not hesitate to contact any member of Parish Council, or the Clerk @ </a:t>
            </a:r>
            <a:r>
              <a:rPr lang="en-US" sz="1000" dirty="0">
                <a:hlinkClick r:id="rId3"/>
              </a:rPr>
              <a:t>email; lpcclerk@outlook.com</a:t>
            </a:r>
            <a:r>
              <a:rPr lang="en-US" sz="1000" dirty="0"/>
              <a:t>  </a:t>
            </a:r>
          </a:p>
          <a:p>
            <a:r>
              <a:rPr lang="en-US" sz="1000" dirty="0"/>
              <a:t>Mobile; 07768233352</a:t>
            </a:r>
          </a:p>
          <a:p>
            <a:r>
              <a:rPr lang="en-US" sz="1000" dirty="0"/>
              <a:t>Web site; http</a:t>
            </a:r>
            <a:r>
              <a:rPr lang="en-US" sz="1000" dirty="0">
                <a:hlinkClick r:id="rId4"/>
              </a:rPr>
              <a:t>://lockingtonparishcouncil.eastriding.gov.uk/home.aspx</a:t>
            </a:r>
            <a:endParaRPr lang="en-US" sz="1000" dirty="0"/>
          </a:p>
          <a:p>
            <a:endParaRPr lang="en-US" sz="1000" dirty="0"/>
          </a:p>
          <a:p>
            <a:pPr algn="r"/>
            <a:r>
              <a:rPr lang="en-US" sz="1000" dirty="0">
                <a:solidFill>
                  <a:srgbClr val="FF0000"/>
                </a:solidFill>
              </a:rPr>
              <a:t>Date: 16.12.2021 Revision 1.0</a:t>
            </a:r>
          </a:p>
        </p:txBody>
      </p:sp>
    </p:spTree>
    <p:extLst>
      <p:ext uri="{BB962C8B-B14F-4D97-AF65-F5344CB8AC3E}">
        <p14:creationId xmlns:p14="http://schemas.microsoft.com/office/powerpoint/2010/main" val="19649366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409</TotalTime>
  <Words>568</Words>
  <Application>Microsoft Macintosh PowerPoint</Application>
  <PresentationFormat>Widescreen</PresentationFormat>
  <Paragraphs>139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Lockington Parish Council Precept &amp; Budget Notice 2022/23</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80</cp:revision>
  <cp:lastPrinted>2021-12-17T10:08:17Z</cp:lastPrinted>
  <dcterms:created xsi:type="dcterms:W3CDTF">2020-11-16T17:25:53Z</dcterms:created>
  <dcterms:modified xsi:type="dcterms:W3CDTF">2021-12-17T19:02:56Z</dcterms:modified>
</cp:coreProperties>
</file>