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908"/>
    <p:restoredTop sz="94463"/>
  </p:normalViewPr>
  <p:slideViewPr>
    <p:cSldViewPr snapToObjects="1">
      <p:cViewPr varScale="1">
        <p:scale>
          <a:sx n="100" d="100"/>
          <a:sy n="100" d="100"/>
        </p:scale>
        <p:origin x="1600" y="160"/>
      </p:cViewPr>
      <p:guideLst/>
    </p:cSldViewPr>
  </p:slideViewPr>
  <p:notesTextViewPr>
    <p:cViewPr>
      <p:scale>
        <a:sx n="1" d="1"/>
        <a:sy n="1" d="1"/>
      </p:scale>
      <p:origin x="0" y="0"/>
    </p:cViewPr>
  </p:notesTextViewPr>
  <p:notesViewPr>
    <p:cSldViewPr snapToObjects="1">
      <p:cViewPr varScale="1">
        <p:scale>
          <a:sx n="132" d="100"/>
          <a:sy n="132" d="100"/>
        </p:scale>
        <p:origin x="5344" y="17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B43ED4-D7F2-E34B-AD9C-E0E76D9310F7}" type="datetimeFigureOut">
              <a:rPr lang="en-US" smtClean="0"/>
              <a:t>1/4/25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CAAD29-1EF7-D144-A373-0F5C69EC5E1F}" type="slidenum">
              <a:rPr lang="en-US" smtClean="0"/>
              <a:t>‹#›</a:t>
            </a:fld>
            <a:endParaRPr lang="en-US" dirty="0"/>
          </a:p>
        </p:txBody>
      </p:sp>
    </p:spTree>
    <p:extLst>
      <p:ext uri="{BB962C8B-B14F-4D97-AF65-F5344CB8AC3E}">
        <p14:creationId xmlns:p14="http://schemas.microsoft.com/office/powerpoint/2010/main" val="387205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AAD29-1EF7-D144-A373-0F5C69EC5E1F}" type="slidenum">
              <a:rPr lang="en-US" smtClean="0"/>
              <a:t>1</a:t>
            </a:fld>
            <a:endParaRPr lang="en-US" dirty="0"/>
          </a:p>
        </p:txBody>
      </p:sp>
    </p:spTree>
    <p:extLst>
      <p:ext uri="{BB962C8B-B14F-4D97-AF65-F5344CB8AC3E}">
        <p14:creationId xmlns:p14="http://schemas.microsoft.com/office/powerpoint/2010/main" val="220670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BFE56-F1F7-E24E-96C8-06F2619403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A06AB-C5A5-444C-BF21-9CF439EF73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84FFDB-F26F-8046-9286-4C384B6A1B0E}"/>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5" name="Footer Placeholder 4">
            <a:extLst>
              <a:ext uri="{FF2B5EF4-FFF2-40B4-BE49-F238E27FC236}">
                <a16:creationId xmlns:a16="http://schemas.microsoft.com/office/drawing/2014/main" id="{DBBD25F7-F9F8-3046-9C9D-6435415F35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EF3B94-F170-E34D-A489-8A4BAD4FDBD5}"/>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138874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6C44-E4D4-3742-A076-F30704BA83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83848D-FCDC-204D-BF84-A89EEEA9CEC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709456-227D-F64F-B427-E59E66018F80}"/>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5" name="Footer Placeholder 4">
            <a:extLst>
              <a:ext uri="{FF2B5EF4-FFF2-40B4-BE49-F238E27FC236}">
                <a16:creationId xmlns:a16="http://schemas.microsoft.com/office/drawing/2014/main" id="{51D5C8DC-081C-AC4B-829F-44AC4AE184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9747DD-E102-2445-A038-CDCE8CA08229}"/>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309366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C74489-880B-9341-ABD7-BCDC16ED43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5730BF-D722-A842-BA60-3F3595C46EF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CF6DF8-5D2D-3D47-8FC5-BC2F105986D8}"/>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5" name="Footer Placeholder 4">
            <a:extLst>
              <a:ext uri="{FF2B5EF4-FFF2-40B4-BE49-F238E27FC236}">
                <a16:creationId xmlns:a16="http://schemas.microsoft.com/office/drawing/2014/main" id="{C232A409-567A-F449-84FC-E17E2D46E3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3216D1-412B-BA43-BC72-94E07156FC19}"/>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236231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2429-E289-EE40-8E04-96BEF14EE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801999-8D1A-7540-B079-F47714B02F9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7ADAE3-9EEC-EF4A-AF2F-F28274656AD0}"/>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5" name="Footer Placeholder 4">
            <a:extLst>
              <a:ext uri="{FF2B5EF4-FFF2-40B4-BE49-F238E27FC236}">
                <a16:creationId xmlns:a16="http://schemas.microsoft.com/office/drawing/2014/main" id="{545B6444-8EB8-9442-86F3-E603AA01FF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15353E-E688-9B48-99DD-361BE54CD1B7}"/>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2184601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F3C65-65F1-3142-AC44-092F205117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F6444D-EAED-D643-AB2B-9CCB0CB19D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4126F34-2676-9F4D-AC74-E28E0E4A2349}"/>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5" name="Footer Placeholder 4">
            <a:extLst>
              <a:ext uri="{FF2B5EF4-FFF2-40B4-BE49-F238E27FC236}">
                <a16:creationId xmlns:a16="http://schemas.microsoft.com/office/drawing/2014/main" id="{21E21BFD-4BAC-C34E-B457-112BA373A2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29E82C-76E5-8344-99FA-AB9CD04473B1}"/>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218852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A28-0DC1-174E-BD09-022022160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FB114A-444C-A545-88D2-6D438CF24F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6EB7B5-5FAD-5145-A6AB-710B76D4D6E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D3DCC7-5978-E841-BDA1-95179813B712}"/>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6" name="Footer Placeholder 5">
            <a:extLst>
              <a:ext uri="{FF2B5EF4-FFF2-40B4-BE49-F238E27FC236}">
                <a16:creationId xmlns:a16="http://schemas.microsoft.com/office/drawing/2014/main" id="{2266F00E-0A72-E24A-ACDC-8E5CA3273A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27A110-8A5A-264B-A65D-ADA8C25C39DF}"/>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3274766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20CD-F035-3D4F-A30B-D3A6D3EB42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ABD35E-2E69-1540-BA62-F744F1F14B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CAD4582-F4E0-2644-B5DB-41DDACDBBE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38380B-578B-7047-971F-794E9FCB04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E9B8150-F76F-A740-8295-940A1FAF5D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715349-6DBD-664C-9FA2-D31B5C7A697E}"/>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8" name="Footer Placeholder 7">
            <a:extLst>
              <a:ext uri="{FF2B5EF4-FFF2-40B4-BE49-F238E27FC236}">
                <a16:creationId xmlns:a16="http://schemas.microsoft.com/office/drawing/2014/main" id="{AC38C1C0-4712-0444-9D97-29302D1C1A4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364CB95-09F7-7A47-96C1-4412F5E4F227}"/>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152078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3BA57-C170-F042-9182-23CC4004B1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942BB6-1DBB-B845-AFA2-3FB56FFE6FE7}"/>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4" name="Footer Placeholder 3">
            <a:extLst>
              <a:ext uri="{FF2B5EF4-FFF2-40B4-BE49-F238E27FC236}">
                <a16:creationId xmlns:a16="http://schemas.microsoft.com/office/drawing/2014/main" id="{441658F1-088E-BE47-A1E8-AE65C8A229F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C8249D-CF3A-2B42-8C93-D418EA7575C1}"/>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9840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352083-A48C-314D-AA6B-0E3549857995}"/>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3" name="Footer Placeholder 2">
            <a:extLst>
              <a:ext uri="{FF2B5EF4-FFF2-40B4-BE49-F238E27FC236}">
                <a16:creationId xmlns:a16="http://schemas.microsoft.com/office/drawing/2014/main" id="{1A8BAF25-8D7E-6E42-BE40-42CB5EE18AF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D65C3C2-884A-C34E-9534-13E6A780FA5E}"/>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3640172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991C-53D0-DD49-AD36-95754DD949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C13B46-18DA-0E42-B597-66A12F3852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FC802A-E1CE-BF4E-AAB2-255F6A2B9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22BE02-191E-FC4B-A735-8396AA937BCC}"/>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6" name="Footer Placeholder 5">
            <a:extLst>
              <a:ext uri="{FF2B5EF4-FFF2-40B4-BE49-F238E27FC236}">
                <a16:creationId xmlns:a16="http://schemas.microsoft.com/office/drawing/2014/main" id="{A2DC7FE9-AFA6-4743-80E2-2AFD366E9F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0E9339-BB2C-9B4E-A70C-113A9993DCAD}"/>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230462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AB853-ADF9-0443-81B7-FB82F82B4B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12CD5E-BAD9-494D-AE91-57FADA9F85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BA9F22-E943-F545-8A37-47F88E4957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271B4A-5060-C548-9287-17A32AA23741}"/>
              </a:ext>
            </a:extLst>
          </p:cNvPr>
          <p:cNvSpPr>
            <a:spLocks noGrp="1"/>
          </p:cNvSpPr>
          <p:nvPr>
            <p:ph type="dt" sz="half" idx="10"/>
          </p:nvPr>
        </p:nvSpPr>
        <p:spPr/>
        <p:txBody>
          <a:bodyPr/>
          <a:lstStyle/>
          <a:p>
            <a:fld id="{41743069-3E52-2644-BCC5-B0508246B32E}" type="datetimeFigureOut">
              <a:rPr lang="en-US" smtClean="0"/>
              <a:t>1/4/25</a:t>
            </a:fld>
            <a:endParaRPr lang="en-US" dirty="0"/>
          </a:p>
        </p:txBody>
      </p:sp>
      <p:sp>
        <p:nvSpPr>
          <p:cNvPr id="6" name="Footer Placeholder 5">
            <a:extLst>
              <a:ext uri="{FF2B5EF4-FFF2-40B4-BE49-F238E27FC236}">
                <a16:creationId xmlns:a16="http://schemas.microsoft.com/office/drawing/2014/main" id="{F4EF4C66-C12B-D742-9BCD-764D07D676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76DB8C-7BBB-B848-A262-CF23E1E08DE7}"/>
              </a:ext>
            </a:extLst>
          </p:cNvPr>
          <p:cNvSpPr>
            <a:spLocks noGrp="1"/>
          </p:cNvSpPr>
          <p:nvPr>
            <p:ph type="sldNum" sz="quarter" idx="12"/>
          </p:nvPr>
        </p:nvSpPr>
        <p:spPr/>
        <p:txBody>
          <a:bodyPr/>
          <a:lstStyle/>
          <a:p>
            <a:fld id="{7FF45205-B383-AB45-94A6-5E8024538033}" type="slidenum">
              <a:rPr lang="en-US" smtClean="0"/>
              <a:t>‹#›</a:t>
            </a:fld>
            <a:endParaRPr lang="en-US" dirty="0"/>
          </a:p>
        </p:txBody>
      </p:sp>
    </p:spTree>
    <p:extLst>
      <p:ext uri="{BB962C8B-B14F-4D97-AF65-F5344CB8AC3E}">
        <p14:creationId xmlns:p14="http://schemas.microsoft.com/office/powerpoint/2010/main" val="4118753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A09DFB-F0CC-CE4D-941C-4E84718F38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795CDC-AB84-C440-91FC-51BBABFCF3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E35B73-80A3-FD47-9E16-AEA0A66E6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43069-3E52-2644-BCC5-B0508246B32E}" type="datetimeFigureOut">
              <a:rPr lang="en-US" smtClean="0"/>
              <a:t>1/4/25</a:t>
            </a:fld>
            <a:endParaRPr lang="en-US" dirty="0"/>
          </a:p>
        </p:txBody>
      </p:sp>
      <p:sp>
        <p:nvSpPr>
          <p:cNvPr id="5" name="Footer Placeholder 4">
            <a:extLst>
              <a:ext uri="{FF2B5EF4-FFF2-40B4-BE49-F238E27FC236}">
                <a16:creationId xmlns:a16="http://schemas.microsoft.com/office/drawing/2014/main" id="{0F3E437E-19F8-4F44-A3DD-B9BC924B8B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BF92E84-696F-C040-91F6-B4A0AF10AB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45205-B383-AB45-94A6-5E8024538033}" type="slidenum">
              <a:rPr lang="en-US" smtClean="0"/>
              <a:t>‹#›</a:t>
            </a:fld>
            <a:endParaRPr lang="en-US" dirty="0"/>
          </a:p>
        </p:txBody>
      </p:sp>
    </p:spTree>
    <p:extLst>
      <p:ext uri="{BB962C8B-B14F-4D97-AF65-F5344CB8AC3E}">
        <p14:creationId xmlns:p14="http://schemas.microsoft.com/office/powerpoint/2010/main" val="190345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pcclerk@outlook.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lockingtonparishcouncil.eastriding.gov.uk/home.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62F50-C6D8-B743-992A-1B6061AB69ED}"/>
              </a:ext>
            </a:extLst>
          </p:cNvPr>
          <p:cNvSpPr>
            <a:spLocks noGrp="1"/>
          </p:cNvSpPr>
          <p:nvPr>
            <p:ph type="ctrTitle"/>
          </p:nvPr>
        </p:nvSpPr>
        <p:spPr>
          <a:xfrm>
            <a:off x="171969" y="142936"/>
            <a:ext cx="3589589" cy="727321"/>
          </a:xfrm>
        </p:spPr>
        <p:txBody>
          <a:bodyPr>
            <a:normAutofit fontScale="90000"/>
          </a:bodyPr>
          <a:lstStyle/>
          <a:p>
            <a:pPr algn="l"/>
            <a:r>
              <a:rPr lang="en-US" sz="2700" u="sng" dirty="0">
                <a:solidFill>
                  <a:srgbClr val="FF0000"/>
                </a:solidFill>
                <a:latin typeface="+mn-lt"/>
              </a:rPr>
              <a:t>Lockington Parish Council</a:t>
            </a:r>
            <a:br>
              <a:rPr lang="en-US" sz="2700" u="sng" dirty="0">
                <a:solidFill>
                  <a:srgbClr val="FF0000"/>
                </a:solidFill>
                <a:latin typeface="+mn-lt"/>
              </a:rPr>
            </a:br>
            <a:r>
              <a:rPr lang="en-US" sz="1800" u="sng" dirty="0">
                <a:solidFill>
                  <a:srgbClr val="FF0000"/>
                </a:solidFill>
                <a:latin typeface="+mn-lt"/>
              </a:rPr>
              <a:t>Precept &amp; Budget Notice 2025/26</a:t>
            </a:r>
          </a:p>
        </p:txBody>
      </p:sp>
      <p:sp>
        <p:nvSpPr>
          <p:cNvPr id="3" name="Subtitle 2">
            <a:extLst>
              <a:ext uri="{FF2B5EF4-FFF2-40B4-BE49-F238E27FC236}">
                <a16:creationId xmlns:a16="http://schemas.microsoft.com/office/drawing/2014/main" id="{A537DC5C-265A-8A4B-BF90-0FAF10846180}"/>
              </a:ext>
            </a:extLst>
          </p:cNvPr>
          <p:cNvSpPr>
            <a:spLocks noGrp="1"/>
          </p:cNvSpPr>
          <p:nvPr>
            <p:ph type="subTitle" idx="1"/>
          </p:nvPr>
        </p:nvSpPr>
        <p:spPr>
          <a:xfrm>
            <a:off x="209434" y="915961"/>
            <a:ext cx="4062293" cy="2369023"/>
          </a:xfrm>
        </p:spPr>
        <p:txBody>
          <a:bodyPr>
            <a:normAutofit fontScale="92500" lnSpcReduction="10000"/>
          </a:bodyPr>
          <a:lstStyle/>
          <a:p>
            <a:pPr algn="l"/>
            <a:r>
              <a:rPr lang="en-US" sz="1400" u="sng" dirty="0"/>
              <a:t>Explanation of Precept</a:t>
            </a:r>
          </a:p>
          <a:p>
            <a:pPr algn="l"/>
            <a:r>
              <a:rPr lang="en-GB" sz="1200" b="1" dirty="0"/>
              <a:t>The Parish of Lockington encompasses the villages of Lockington and Aike. </a:t>
            </a:r>
          </a:p>
          <a:p>
            <a:pPr algn="l"/>
            <a:r>
              <a:rPr lang="en-US" sz="1200"/>
              <a:t>Every </a:t>
            </a:r>
            <a:r>
              <a:rPr lang="en-US" sz="1200" dirty="0"/>
              <a:t>financial year, Lockington Parish Council must produce a plan and associated budget to achieve this plan.</a:t>
            </a:r>
          </a:p>
          <a:p>
            <a:pPr algn="l"/>
            <a:r>
              <a:rPr lang="en-US" sz="1200" dirty="0"/>
              <a:t>From the budget and available funds, the Parish Council can calculate the required funds to facilitate the activities for the next twelve months. ERYC then place a local taxation charge (Council Tax) on every ratepayer within the Parish Council boundary. This income covers the Parish Council’s expenditure and running costs and is called the </a:t>
            </a:r>
            <a:r>
              <a:rPr lang="en-US" sz="1200" b="1" dirty="0"/>
              <a:t>Precept. </a:t>
            </a:r>
            <a:endParaRPr lang="en-US" sz="1200" b="1" u="sng" dirty="0"/>
          </a:p>
          <a:p>
            <a:pPr algn="l"/>
            <a:r>
              <a:rPr lang="en-US" sz="1200" dirty="0"/>
              <a:t>The amount each household pays is based on the Council Tax band in which their property falls, details of which are listed below.</a:t>
            </a:r>
          </a:p>
          <a:p>
            <a:endParaRPr lang="en-US" sz="1900" dirty="0"/>
          </a:p>
          <a:p>
            <a:endParaRPr lang="en-US" sz="1900" dirty="0"/>
          </a:p>
          <a:p>
            <a:endParaRPr lang="en-US" sz="1900" dirty="0"/>
          </a:p>
          <a:p>
            <a:endParaRPr lang="en-US" dirty="0"/>
          </a:p>
          <a:p>
            <a:endParaRPr lang="en-US" dirty="0"/>
          </a:p>
        </p:txBody>
      </p:sp>
      <p:graphicFrame>
        <p:nvGraphicFramePr>
          <p:cNvPr id="5" name="Table 4">
            <a:extLst>
              <a:ext uri="{FF2B5EF4-FFF2-40B4-BE49-F238E27FC236}">
                <a16:creationId xmlns:a16="http://schemas.microsoft.com/office/drawing/2014/main" id="{94608A1A-9918-D04E-8EDA-F649DD12F83D}"/>
              </a:ext>
            </a:extLst>
          </p:cNvPr>
          <p:cNvGraphicFramePr>
            <a:graphicFrameLocks noGrp="1"/>
          </p:cNvGraphicFramePr>
          <p:nvPr>
            <p:extLst>
              <p:ext uri="{D42A27DB-BD31-4B8C-83A1-F6EECF244321}">
                <p14:modId xmlns:p14="http://schemas.microsoft.com/office/powerpoint/2010/main" val="3893043560"/>
              </p:ext>
            </p:extLst>
          </p:nvPr>
        </p:nvGraphicFramePr>
        <p:xfrm>
          <a:off x="174051" y="3376392"/>
          <a:ext cx="4197584" cy="3384408"/>
        </p:xfrm>
        <a:graphic>
          <a:graphicData uri="http://schemas.openxmlformats.org/drawingml/2006/table">
            <a:tbl>
              <a:tblPr firstRow="1" bandRow="1">
                <a:tableStyleId>{5C22544A-7EE6-4342-B048-85BDC9FD1C3A}</a:tableStyleId>
              </a:tblPr>
              <a:tblGrid>
                <a:gridCol w="1002145">
                  <a:extLst>
                    <a:ext uri="{9D8B030D-6E8A-4147-A177-3AD203B41FA5}">
                      <a16:colId xmlns:a16="http://schemas.microsoft.com/office/drawing/2014/main" val="1856761221"/>
                    </a:ext>
                  </a:extLst>
                </a:gridCol>
                <a:gridCol w="1096647">
                  <a:extLst>
                    <a:ext uri="{9D8B030D-6E8A-4147-A177-3AD203B41FA5}">
                      <a16:colId xmlns:a16="http://schemas.microsoft.com/office/drawing/2014/main" val="205994637"/>
                    </a:ext>
                  </a:extLst>
                </a:gridCol>
                <a:gridCol w="997552">
                  <a:extLst>
                    <a:ext uri="{9D8B030D-6E8A-4147-A177-3AD203B41FA5}">
                      <a16:colId xmlns:a16="http://schemas.microsoft.com/office/drawing/2014/main" val="726763781"/>
                    </a:ext>
                  </a:extLst>
                </a:gridCol>
                <a:gridCol w="1101240">
                  <a:extLst>
                    <a:ext uri="{9D8B030D-6E8A-4147-A177-3AD203B41FA5}">
                      <a16:colId xmlns:a16="http://schemas.microsoft.com/office/drawing/2014/main" val="432192191"/>
                    </a:ext>
                  </a:extLst>
                </a:gridCol>
              </a:tblGrid>
              <a:tr h="517543">
                <a:tc>
                  <a:txBody>
                    <a:bodyPr/>
                    <a:lstStyle/>
                    <a:p>
                      <a:pPr algn="ctr"/>
                      <a:r>
                        <a:rPr lang="en-US" sz="1200" dirty="0"/>
                        <a:t>ERYC Council Tax Band</a:t>
                      </a:r>
                    </a:p>
                  </a:txBody>
                  <a:tcPr/>
                </a:tc>
                <a:tc>
                  <a:txBody>
                    <a:bodyPr/>
                    <a:lstStyle/>
                    <a:p>
                      <a:pPr algn="ctr"/>
                      <a:r>
                        <a:rPr lang="en-US" sz="1200" b="1" kern="1200" dirty="0">
                          <a:solidFill>
                            <a:schemeClr val="lt1"/>
                          </a:solidFill>
                          <a:latin typeface="+mn-lt"/>
                          <a:ea typeface="+mn-ea"/>
                          <a:cs typeface="+mn-cs"/>
                        </a:rPr>
                        <a:t>Precept</a:t>
                      </a:r>
                    </a:p>
                    <a:p>
                      <a:pPr algn="ctr"/>
                      <a:r>
                        <a:rPr lang="en-US" sz="1200" b="1" kern="1200" dirty="0">
                          <a:solidFill>
                            <a:schemeClr val="lt1"/>
                          </a:solidFill>
                          <a:latin typeface="+mn-lt"/>
                          <a:ea typeface="+mn-ea"/>
                          <a:cs typeface="+mn-cs"/>
                        </a:rPr>
                        <a:t>2024/25</a:t>
                      </a:r>
                    </a:p>
                  </a:txBody>
                  <a:tcPr/>
                </a:tc>
                <a:tc>
                  <a:txBody>
                    <a:bodyPr/>
                    <a:lstStyle/>
                    <a:p>
                      <a:pPr algn="ctr"/>
                      <a:r>
                        <a:rPr lang="en-US" sz="1200" b="1" kern="1200" dirty="0">
                          <a:solidFill>
                            <a:schemeClr val="lt1"/>
                          </a:solidFill>
                          <a:latin typeface="+mn-lt"/>
                          <a:ea typeface="+mn-ea"/>
                          <a:cs typeface="+mn-cs"/>
                        </a:rPr>
                        <a:t>Precept</a:t>
                      </a:r>
                    </a:p>
                    <a:p>
                      <a:pPr algn="ctr"/>
                      <a:r>
                        <a:rPr lang="en-US" sz="1200" b="1" kern="1200" dirty="0">
                          <a:solidFill>
                            <a:schemeClr val="lt1"/>
                          </a:solidFill>
                          <a:latin typeface="+mn-lt"/>
                          <a:ea typeface="+mn-ea"/>
                          <a:cs typeface="+mn-cs"/>
                        </a:rPr>
                        <a:t>2025/26</a:t>
                      </a:r>
                    </a:p>
                  </a:txBody>
                  <a:tcPr/>
                </a:tc>
                <a:tc>
                  <a:txBody>
                    <a:bodyPr/>
                    <a:lstStyle/>
                    <a:p>
                      <a:pPr algn="ctr"/>
                      <a:r>
                        <a:rPr lang="en-US" sz="1200" dirty="0"/>
                        <a:t>Annual £’s   increase per household</a:t>
                      </a:r>
                    </a:p>
                  </a:txBody>
                  <a:tcPr/>
                </a:tc>
                <a:extLst>
                  <a:ext uri="{0D108BD9-81ED-4DB2-BD59-A6C34878D82A}">
                    <a16:rowId xmlns:a16="http://schemas.microsoft.com/office/drawing/2014/main" val="614052516"/>
                  </a:ext>
                </a:extLst>
              </a:tr>
              <a:tr h="343041">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Band A</a:t>
                      </a:r>
                    </a:p>
                  </a:txBody>
                  <a:tcPr marL="90000"/>
                </a:tc>
                <a:tc>
                  <a:txBody>
                    <a:bodyPr/>
                    <a:lstStyle/>
                    <a:p>
                      <a:pPr algn="ctr" fontAlgn="ctr"/>
                      <a:r>
                        <a:rPr lang="en-GB" sz="1400" b="0" i="0" u="none" strike="noStrike" dirty="0">
                          <a:solidFill>
                            <a:srgbClr val="000000"/>
                          </a:solidFill>
                          <a:effectLst/>
                          <a:latin typeface="Calibri" panose="020F0502020204030204" pitchFamily="34" charset="0"/>
                        </a:rPr>
                        <a:t>£13.83</a:t>
                      </a:r>
                    </a:p>
                  </a:txBody>
                  <a:tcPr marL="9525" marR="9525" marT="9525" marB="0" anchor="ctr"/>
                </a:tc>
                <a:tc>
                  <a:txBody>
                    <a:bodyPr/>
                    <a:lstStyle/>
                    <a:p>
                      <a:pPr algn="ctr" fontAlgn="ctr"/>
                      <a:r>
                        <a:rPr lang="en-GB" sz="1400" b="0" i="0" u="none" strike="noStrike" dirty="0">
                          <a:solidFill>
                            <a:srgbClr val="000000"/>
                          </a:solidFill>
                          <a:effectLst/>
                          <a:latin typeface="Calibri" panose="020F0502020204030204" pitchFamily="34" charset="0"/>
                        </a:rPr>
                        <a:t>£15.50</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£1.67p</a:t>
                      </a:r>
                    </a:p>
                  </a:txBody>
                  <a:tcPr/>
                </a:tc>
                <a:extLst>
                  <a:ext uri="{0D108BD9-81ED-4DB2-BD59-A6C34878D82A}">
                    <a16:rowId xmlns:a16="http://schemas.microsoft.com/office/drawing/2014/main" val="2211603505"/>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noProof="0" dirty="0">
                          <a:solidFill>
                            <a:srgbClr val="000000"/>
                          </a:solidFill>
                          <a:effectLst/>
                          <a:latin typeface="Calibri" panose="020F0502020204030204" pitchFamily="34" charset="0"/>
                          <a:ea typeface="+mn-ea"/>
                          <a:cs typeface="+mn-cs"/>
                        </a:rPr>
                        <a:t>Band B</a:t>
                      </a:r>
                    </a:p>
                  </a:txBody>
                  <a:tcPr marL="90000"/>
                </a:tc>
                <a:tc>
                  <a:txBody>
                    <a:bodyPr/>
                    <a:lstStyle/>
                    <a:p>
                      <a:pPr algn="ctr" fontAlgn="ctr"/>
                      <a:r>
                        <a:rPr lang="en-GB" sz="1400" b="0" i="0" u="none" strike="noStrike" dirty="0">
                          <a:solidFill>
                            <a:srgbClr val="000000"/>
                          </a:solidFill>
                          <a:effectLst/>
                          <a:latin typeface="Calibri" panose="020F0502020204030204" pitchFamily="34" charset="0"/>
                        </a:rPr>
                        <a:t>£16.13</a:t>
                      </a:r>
                    </a:p>
                  </a:txBody>
                  <a:tcPr marL="9525" marR="9525" marT="9525" marB="0" anchor="ctr"/>
                </a:tc>
                <a:tc>
                  <a:txBody>
                    <a:bodyPr/>
                    <a:lstStyle/>
                    <a:p>
                      <a:pPr algn="ctr" fontAlgn="ctr"/>
                      <a:r>
                        <a:rPr lang="en-GB" sz="1400" b="0" i="0" u="none" strike="noStrike">
                          <a:solidFill>
                            <a:srgbClr val="000000"/>
                          </a:solidFill>
                          <a:effectLst/>
                          <a:latin typeface="Calibri" panose="020F0502020204030204" pitchFamily="34" charset="0"/>
                        </a:rPr>
                        <a:t>£18.09</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£1.96p</a:t>
                      </a:r>
                    </a:p>
                  </a:txBody>
                  <a:tcPr/>
                </a:tc>
                <a:extLst>
                  <a:ext uri="{0D108BD9-81ED-4DB2-BD59-A6C34878D82A}">
                    <a16:rowId xmlns:a16="http://schemas.microsoft.com/office/drawing/2014/main" val="4294241587"/>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noProof="0" dirty="0">
                          <a:solidFill>
                            <a:srgbClr val="000000"/>
                          </a:solidFill>
                          <a:effectLst/>
                          <a:latin typeface="Calibri" panose="020F0502020204030204" pitchFamily="34" charset="0"/>
                          <a:ea typeface="+mn-ea"/>
                          <a:cs typeface="+mn-cs"/>
                        </a:rPr>
                        <a:t>Band C</a:t>
                      </a:r>
                    </a:p>
                  </a:txBody>
                  <a:tcPr marL="90000"/>
                </a:tc>
                <a:tc>
                  <a:txBody>
                    <a:bodyPr/>
                    <a:lstStyle/>
                    <a:p>
                      <a:pPr algn="ctr" fontAlgn="ctr"/>
                      <a:r>
                        <a:rPr lang="en-GB" sz="1400" b="0" i="0" u="none" strike="noStrike" dirty="0">
                          <a:solidFill>
                            <a:srgbClr val="000000"/>
                          </a:solidFill>
                          <a:effectLst/>
                          <a:latin typeface="Calibri" panose="020F0502020204030204" pitchFamily="34" charset="0"/>
                        </a:rPr>
                        <a:t>£18.44</a:t>
                      </a:r>
                    </a:p>
                  </a:txBody>
                  <a:tcPr marL="9525" marR="9525" marT="9525" marB="0" anchor="ctr"/>
                </a:tc>
                <a:tc>
                  <a:txBody>
                    <a:bodyPr/>
                    <a:lstStyle/>
                    <a:p>
                      <a:pPr algn="ctr" fontAlgn="ctr"/>
                      <a:r>
                        <a:rPr lang="en-GB" sz="1400" b="0" i="0" u="none" strike="noStrike">
                          <a:solidFill>
                            <a:srgbClr val="000000"/>
                          </a:solidFill>
                          <a:effectLst/>
                          <a:latin typeface="Calibri" panose="020F0502020204030204" pitchFamily="34" charset="0"/>
                        </a:rPr>
                        <a:t>£20.67</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£2.23p</a:t>
                      </a:r>
                    </a:p>
                  </a:txBody>
                  <a:tcPr/>
                </a:tc>
                <a:extLst>
                  <a:ext uri="{0D108BD9-81ED-4DB2-BD59-A6C34878D82A}">
                    <a16:rowId xmlns:a16="http://schemas.microsoft.com/office/drawing/2014/main" val="2075215579"/>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kern="1200" noProof="0" dirty="0">
                          <a:solidFill>
                            <a:schemeClr val="tx1"/>
                          </a:solidFill>
                          <a:latin typeface="+mn-lt"/>
                          <a:ea typeface="+mn-ea"/>
                          <a:cs typeface="+mn-cs"/>
                        </a:rPr>
                        <a:t>Band D</a:t>
                      </a:r>
                    </a:p>
                  </a:txBody>
                  <a:tcPr marL="90000"/>
                </a:tc>
                <a:tc>
                  <a:txBody>
                    <a:bodyPr/>
                    <a:lstStyle/>
                    <a:p>
                      <a:pPr algn="ctr" fontAlgn="ctr"/>
                      <a:r>
                        <a:rPr lang="en-GB" sz="1400" b="0" i="0" u="none" strike="noStrike" dirty="0">
                          <a:solidFill>
                            <a:schemeClr val="tx1"/>
                          </a:solidFill>
                          <a:effectLst/>
                          <a:latin typeface="Calibri" panose="020F0502020204030204" pitchFamily="34" charset="0"/>
                        </a:rPr>
                        <a:t>£20.74</a:t>
                      </a:r>
                    </a:p>
                  </a:txBody>
                  <a:tcPr marL="9525" marR="9525" marT="9525" marB="0" anchor="ctr"/>
                </a:tc>
                <a:tc>
                  <a:txBody>
                    <a:bodyPr/>
                    <a:lstStyle/>
                    <a:p>
                      <a:pPr algn="ctr" fontAlgn="ctr"/>
                      <a:r>
                        <a:rPr lang="en-GB" sz="1400" b="0" i="0" u="none" strike="noStrike" dirty="0">
                          <a:solidFill>
                            <a:schemeClr val="tx1"/>
                          </a:solidFill>
                          <a:effectLst/>
                          <a:latin typeface="Calibri" panose="020F0502020204030204" pitchFamily="34" charset="0"/>
                        </a:rPr>
                        <a:t>£23.26</a:t>
                      </a:r>
                    </a:p>
                  </a:txBody>
                  <a:tcPr marL="9525" marR="9525" marT="9525" marB="0" anchor="ctr"/>
                </a:tc>
                <a:tc>
                  <a:txBody>
                    <a:bodyPr/>
                    <a:lstStyle/>
                    <a:p>
                      <a:pPr algn="ctr"/>
                      <a:r>
                        <a:rPr lang="en-US" sz="1400" b="0" i="0" u="none" strike="noStrike" kern="1200" dirty="0">
                          <a:solidFill>
                            <a:schemeClr val="tx1"/>
                          </a:solidFill>
                          <a:effectLst/>
                          <a:latin typeface="Calibri" panose="020F0502020204030204" pitchFamily="34" charset="0"/>
                          <a:ea typeface="+mn-ea"/>
                          <a:cs typeface="+mn-cs"/>
                        </a:rPr>
                        <a:t>£2.52p</a:t>
                      </a:r>
                    </a:p>
                  </a:txBody>
                  <a:tcPr/>
                </a:tc>
                <a:extLst>
                  <a:ext uri="{0D108BD9-81ED-4DB2-BD59-A6C34878D82A}">
                    <a16:rowId xmlns:a16="http://schemas.microsoft.com/office/drawing/2014/main" val="737485144"/>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noProof="0" dirty="0">
                          <a:solidFill>
                            <a:srgbClr val="000000"/>
                          </a:solidFill>
                          <a:effectLst/>
                          <a:latin typeface="Calibri" panose="020F0502020204030204" pitchFamily="34" charset="0"/>
                          <a:ea typeface="+mn-ea"/>
                          <a:cs typeface="+mn-cs"/>
                        </a:rPr>
                        <a:t>Band E</a:t>
                      </a:r>
                    </a:p>
                  </a:txBody>
                  <a:tcPr marL="90000"/>
                </a:tc>
                <a:tc>
                  <a:txBody>
                    <a:bodyPr/>
                    <a:lstStyle/>
                    <a:p>
                      <a:pPr algn="ctr" fontAlgn="ctr"/>
                      <a:r>
                        <a:rPr lang="en-GB" sz="1400" b="0" i="0" u="none" strike="noStrike">
                          <a:solidFill>
                            <a:srgbClr val="000000"/>
                          </a:solidFill>
                          <a:effectLst/>
                          <a:latin typeface="Calibri" panose="020F0502020204030204" pitchFamily="34" charset="0"/>
                        </a:rPr>
                        <a:t>£25.35</a:t>
                      </a:r>
                    </a:p>
                  </a:txBody>
                  <a:tcPr marL="9525" marR="9525" marT="9525" marB="0" anchor="ctr"/>
                </a:tc>
                <a:tc>
                  <a:txBody>
                    <a:bodyPr/>
                    <a:lstStyle/>
                    <a:p>
                      <a:pPr algn="ctr" fontAlgn="ctr"/>
                      <a:r>
                        <a:rPr lang="en-GB" sz="1400" b="0" i="0" u="none" strike="noStrike" dirty="0">
                          <a:solidFill>
                            <a:srgbClr val="000000"/>
                          </a:solidFill>
                          <a:effectLst/>
                          <a:latin typeface="Calibri" panose="020F0502020204030204" pitchFamily="34" charset="0"/>
                        </a:rPr>
                        <a:t>£28.42</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£3.07p</a:t>
                      </a:r>
                    </a:p>
                  </a:txBody>
                  <a:tcPr/>
                </a:tc>
                <a:extLst>
                  <a:ext uri="{0D108BD9-81ED-4DB2-BD59-A6C34878D82A}">
                    <a16:rowId xmlns:a16="http://schemas.microsoft.com/office/drawing/2014/main" val="332536183"/>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noProof="0" dirty="0">
                          <a:solidFill>
                            <a:srgbClr val="000000"/>
                          </a:solidFill>
                          <a:effectLst/>
                          <a:latin typeface="Calibri" panose="020F0502020204030204" pitchFamily="34" charset="0"/>
                          <a:ea typeface="+mn-ea"/>
                          <a:cs typeface="+mn-cs"/>
                        </a:rPr>
                        <a:t>Band F</a:t>
                      </a:r>
                    </a:p>
                  </a:txBody>
                  <a:tcPr marL="90000"/>
                </a:tc>
                <a:tc>
                  <a:txBody>
                    <a:bodyPr/>
                    <a:lstStyle/>
                    <a:p>
                      <a:pPr algn="ctr" fontAlgn="ctr"/>
                      <a:r>
                        <a:rPr lang="en-GB" sz="1400" b="0" i="0" u="none" strike="noStrike">
                          <a:solidFill>
                            <a:srgbClr val="000000"/>
                          </a:solidFill>
                          <a:effectLst/>
                          <a:latin typeface="Calibri" panose="020F0502020204030204" pitchFamily="34" charset="0"/>
                        </a:rPr>
                        <a:t>£29.96</a:t>
                      </a:r>
                    </a:p>
                  </a:txBody>
                  <a:tcPr marL="9525" marR="9525" marT="9525" marB="0" anchor="ctr"/>
                </a:tc>
                <a:tc>
                  <a:txBody>
                    <a:bodyPr/>
                    <a:lstStyle/>
                    <a:p>
                      <a:pPr algn="ctr" fontAlgn="ctr"/>
                      <a:r>
                        <a:rPr lang="en-GB" sz="1400" b="0" i="0" u="none" strike="noStrike">
                          <a:solidFill>
                            <a:srgbClr val="000000"/>
                          </a:solidFill>
                          <a:effectLst/>
                          <a:latin typeface="Calibri" panose="020F0502020204030204" pitchFamily="34" charset="0"/>
                        </a:rPr>
                        <a:t>£33.59</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£3.63p</a:t>
                      </a:r>
                    </a:p>
                  </a:txBody>
                  <a:tcPr/>
                </a:tc>
                <a:extLst>
                  <a:ext uri="{0D108BD9-81ED-4DB2-BD59-A6C34878D82A}">
                    <a16:rowId xmlns:a16="http://schemas.microsoft.com/office/drawing/2014/main" val="3141180300"/>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noProof="0" dirty="0">
                          <a:solidFill>
                            <a:srgbClr val="000000"/>
                          </a:solidFill>
                          <a:effectLst/>
                          <a:latin typeface="Calibri" panose="020F0502020204030204" pitchFamily="34" charset="0"/>
                          <a:ea typeface="+mn-ea"/>
                          <a:cs typeface="+mn-cs"/>
                        </a:rPr>
                        <a:t>Band G</a:t>
                      </a:r>
                    </a:p>
                  </a:txBody>
                  <a:tcPr marL="90000"/>
                </a:tc>
                <a:tc>
                  <a:txBody>
                    <a:bodyPr/>
                    <a:lstStyle/>
                    <a:p>
                      <a:pPr algn="ctr" fontAlgn="ctr"/>
                      <a:r>
                        <a:rPr lang="en-GB" sz="1400" b="0" i="0" u="none" strike="noStrike">
                          <a:solidFill>
                            <a:srgbClr val="000000"/>
                          </a:solidFill>
                          <a:effectLst/>
                          <a:latin typeface="Calibri" panose="020F0502020204030204" pitchFamily="34" charset="0"/>
                        </a:rPr>
                        <a:t>£34.57</a:t>
                      </a:r>
                    </a:p>
                  </a:txBody>
                  <a:tcPr marL="9525" marR="9525" marT="9525" marB="0" anchor="ctr"/>
                </a:tc>
                <a:tc>
                  <a:txBody>
                    <a:bodyPr/>
                    <a:lstStyle/>
                    <a:p>
                      <a:pPr algn="ctr" fontAlgn="ctr"/>
                      <a:r>
                        <a:rPr lang="en-GB" sz="1400" b="0" i="0" u="none" strike="noStrike">
                          <a:solidFill>
                            <a:srgbClr val="000000"/>
                          </a:solidFill>
                          <a:effectLst/>
                          <a:latin typeface="Calibri" panose="020F0502020204030204" pitchFamily="34" charset="0"/>
                        </a:rPr>
                        <a:t>£38.76</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£4.19p</a:t>
                      </a:r>
                    </a:p>
                  </a:txBody>
                  <a:tcPr/>
                </a:tc>
                <a:extLst>
                  <a:ext uri="{0D108BD9-81ED-4DB2-BD59-A6C34878D82A}">
                    <a16:rowId xmlns:a16="http://schemas.microsoft.com/office/drawing/2014/main" val="2017338092"/>
                  </a:ext>
                </a:extLst>
              </a:tr>
              <a:tr h="343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noProof="0" dirty="0">
                          <a:solidFill>
                            <a:srgbClr val="000000"/>
                          </a:solidFill>
                          <a:effectLst/>
                          <a:latin typeface="Calibri" panose="020F0502020204030204" pitchFamily="34" charset="0"/>
                          <a:ea typeface="+mn-ea"/>
                          <a:cs typeface="+mn-cs"/>
                        </a:rPr>
                        <a:t>Band H</a:t>
                      </a:r>
                    </a:p>
                  </a:txBody>
                  <a:tcPr marL="90000"/>
                </a:tc>
                <a:tc>
                  <a:txBody>
                    <a:bodyPr/>
                    <a:lstStyle/>
                    <a:p>
                      <a:pPr algn="ctr" fontAlgn="ctr"/>
                      <a:r>
                        <a:rPr lang="en-GB" sz="1400" b="0" i="0" u="none" strike="noStrike">
                          <a:solidFill>
                            <a:srgbClr val="000000"/>
                          </a:solidFill>
                          <a:effectLst/>
                          <a:latin typeface="Calibri" panose="020F0502020204030204" pitchFamily="34" charset="0"/>
                        </a:rPr>
                        <a:t>£41.48</a:t>
                      </a:r>
                    </a:p>
                  </a:txBody>
                  <a:tcPr marL="9525" marR="9525" marT="9525" marB="0" anchor="ctr"/>
                </a:tc>
                <a:tc>
                  <a:txBody>
                    <a:bodyPr/>
                    <a:lstStyle/>
                    <a:p>
                      <a:pPr algn="ctr" fontAlgn="ctr"/>
                      <a:r>
                        <a:rPr lang="en-GB" sz="1400" b="0" i="0" u="none" strike="noStrike" dirty="0">
                          <a:solidFill>
                            <a:srgbClr val="000000"/>
                          </a:solidFill>
                          <a:effectLst/>
                          <a:latin typeface="Calibri" panose="020F0502020204030204" pitchFamily="34" charset="0"/>
                        </a:rPr>
                        <a:t>£46.51</a:t>
                      </a:r>
                    </a:p>
                  </a:txBody>
                  <a:tcPr marL="9525" marR="9525" marT="9525" marB="0" anchor="ctr"/>
                </a:tc>
                <a:tc>
                  <a:txBody>
                    <a:bodyPr/>
                    <a:lstStyle/>
                    <a:p>
                      <a:pPr algn="ctr"/>
                      <a:r>
                        <a:rPr lang="en-US" sz="1400" b="0" i="0" u="none" strike="noStrike" kern="1200" dirty="0">
                          <a:solidFill>
                            <a:srgbClr val="000000"/>
                          </a:solidFill>
                          <a:effectLst/>
                          <a:latin typeface="Calibri" panose="020F0502020204030204" pitchFamily="34" charset="0"/>
                          <a:ea typeface="+mn-ea"/>
                          <a:cs typeface="+mn-cs"/>
                        </a:rPr>
                        <a:t>£5.03p</a:t>
                      </a:r>
                    </a:p>
                  </a:txBody>
                  <a:tcPr/>
                </a:tc>
                <a:extLst>
                  <a:ext uri="{0D108BD9-81ED-4DB2-BD59-A6C34878D82A}">
                    <a16:rowId xmlns:a16="http://schemas.microsoft.com/office/drawing/2014/main" val="2059535647"/>
                  </a:ext>
                </a:extLst>
              </a:tr>
            </a:tbl>
          </a:graphicData>
        </a:graphic>
      </p:graphicFrame>
      <p:sp>
        <p:nvSpPr>
          <p:cNvPr id="8" name="TextBox 7">
            <a:extLst>
              <a:ext uri="{FF2B5EF4-FFF2-40B4-BE49-F238E27FC236}">
                <a16:creationId xmlns:a16="http://schemas.microsoft.com/office/drawing/2014/main" id="{5CA9AFDA-B409-A842-B22B-DC9FDDF11BBE}"/>
              </a:ext>
            </a:extLst>
          </p:cNvPr>
          <p:cNvSpPr txBox="1"/>
          <p:nvPr/>
        </p:nvSpPr>
        <p:spPr>
          <a:xfrm>
            <a:off x="4271727" y="340152"/>
            <a:ext cx="3115776" cy="6540252"/>
          </a:xfrm>
          <a:prstGeom prst="rect">
            <a:avLst/>
          </a:prstGeom>
          <a:noFill/>
        </p:spPr>
        <p:txBody>
          <a:bodyPr wrap="square" rtlCol="0">
            <a:spAutoFit/>
          </a:bodyPr>
          <a:lstStyle>
            <a:defPPr>
              <a:defRPr lang="en-US"/>
            </a:defPPr>
            <a:lvl1pPr>
              <a:defRPr sz="1000" u="sng"/>
            </a:lvl1pPr>
          </a:lstStyle>
          <a:p>
            <a:r>
              <a:rPr lang="en-US" sz="1600" dirty="0"/>
              <a:t>Lockington Parish Council Ethos</a:t>
            </a:r>
          </a:p>
          <a:p>
            <a:endParaRPr lang="en-US" sz="600" dirty="0"/>
          </a:p>
          <a:p>
            <a:r>
              <a:rPr lang="en-GB" sz="1100" u="none" dirty="0"/>
              <a:t>Actively engage with the residents of the Parish to achieve a better understanding of their needs and requirements, enabling the Parish Council to maintain and continually improve the quality of life and local environment.</a:t>
            </a:r>
          </a:p>
          <a:p>
            <a:endParaRPr lang="en-US" sz="600" dirty="0"/>
          </a:p>
          <a:p>
            <a:r>
              <a:rPr lang="en-US" sz="1300" dirty="0"/>
              <a:t>Key Responsibilities of the Parish Council</a:t>
            </a:r>
          </a:p>
          <a:p>
            <a:endParaRPr lang="en-GB" sz="600" u="none" dirty="0"/>
          </a:p>
          <a:p>
            <a:pPr marL="171450" indent="-171450">
              <a:buFont typeface="Wingdings" pitchFamily="2" charset="2"/>
              <a:buChar char="v"/>
            </a:pPr>
            <a:r>
              <a:rPr lang="en-GB" sz="1100" dirty="0"/>
              <a:t>To provide a democratic, representational voice for the Parish.</a:t>
            </a:r>
          </a:p>
          <a:p>
            <a:pPr marL="171450" indent="-171450">
              <a:buFont typeface="Wingdings" pitchFamily="2" charset="2"/>
              <a:buChar char="v"/>
            </a:pPr>
            <a:endParaRPr lang="en-GB" sz="600" u="none" dirty="0"/>
          </a:p>
          <a:p>
            <a:pPr marL="171450" indent="-171450">
              <a:buFont typeface="Wingdings" pitchFamily="2" charset="2"/>
              <a:buChar char="v"/>
            </a:pPr>
            <a:r>
              <a:rPr lang="en-GB" sz="1100" u="none" dirty="0"/>
              <a:t>To preserve the unique identity of the Parish, promoting local heritage. </a:t>
            </a:r>
          </a:p>
          <a:p>
            <a:endParaRPr lang="en-GB" sz="600" u="none" dirty="0">
              <a:solidFill>
                <a:srgbClr val="282828"/>
              </a:solidFill>
              <a:effectLst/>
              <a:latin typeface="Open Sans" panose="020B0606030504020204" pitchFamily="34" charset="0"/>
              <a:ea typeface="Times New Roman" panose="02020603050405020304" pitchFamily="18" charset="0"/>
              <a:cs typeface="Times New Roman" panose="02020603050405020304" pitchFamily="18" charset="0"/>
            </a:endParaRPr>
          </a:p>
          <a:p>
            <a:pPr marL="171450" indent="-171450">
              <a:buFont typeface="Wingdings" pitchFamily="2" charset="2"/>
              <a:buChar char="v"/>
            </a:pPr>
            <a:r>
              <a:rPr lang="en-US" sz="1100" u="none" dirty="0"/>
              <a:t>Providing and maintaining </a:t>
            </a:r>
            <a:r>
              <a:rPr lang="en-GB" sz="1100" u="none" dirty="0"/>
              <a:t>services for the residents of the Parish.</a:t>
            </a:r>
          </a:p>
          <a:p>
            <a:endParaRPr lang="en-US" sz="600" u="none" dirty="0"/>
          </a:p>
          <a:p>
            <a:pPr marL="171450" indent="-171450">
              <a:buFont typeface="Wingdings" pitchFamily="2" charset="2"/>
              <a:buChar char="v"/>
            </a:pPr>
            <a:r>
              <a:rPr lang="en-GB" sz="1100" u="none" dirty="0"/>
              <a:t>Influencing and shaping the long-term development policy for the Parish, and as part of the planning process, commenting on planning applications within the Parish boundary. </a:t>
            </a:r>
          </a:p>
          <a:p>
            <a:pPr marL="171450" indent="-171450">
              <a:buFont typeface="Wingdings" pitchFamily="2" charset="2"/>
              <a:buChar char="v"/>
            </a:pPr>
            <a:endParaRPr lang="en-GB" sz="600" u="none" dirty="0"/>
          </a:p>
          <a:p>
            <a:pPr marL="171450" indent="-171450">
              <a:buFont typeface="Wingdings" pitchFamily="2" charset="2"/>
              <a:buChar char="v"/>
            </a:pPr>
            <a:r>
              <a:rPr lang="en-GB" sz="1100" u="none" dirty="0"/>
              <a:t>Working to bring about improvements through local projects, lobbying other service providers and working in partnership with other Parishes, local authorities, and agencies (ERYC, EA, etc).</a:t>
            </a:r>
          </a:p>
          <a:p>
            <a:pPr marL="171450" indent="-171450">
              <a:buFont typeface="Wingdings" pitchFamily="2" charset="2"/>
              <a:buChar char="v"/>
            </a:pPr>
            <a:endParaRPr lang="en-GB" sz="600" u="none" dirty="0"/>
          </a:p>
          <a:p>
            <a:pPr marL="171450" indent="-171450">
              <a:buFont typeface="Wingdings" pitchFamily="2" charset="2"/>
              <a:buChar char="v"/>
            </a:pPr>
            <a:r>
              <a:rPr lang="en-GB" sz="1100" u="none" dirty="0"/>
              <a:t>Engage with and support ERYC to maintain and enhance Lockington’s Conservation Area status.</a:t>
            </a:r>
          </a:p>
          <a:p>
            <a:endParaRPr lang="en-GB" sz="600" u="none" dirty="0"/>
          </a:p>
          <a:p>
            <a:pPr marL="171450" indent="-171450">
              <a:buFont typeface="Wingdings" pitchFamily="2" charset="2"/>
              <a:buChar char="v"/>
            </a:pPr>
            <a:r>
              <a:rPr lang="en-GB" sz="1100" u="none" dirty="0"/>
              <a:t>Calculate how much income to raise through the Precept to deliver the Parish Council’s services. Manage the ongoing Budget to ensure that sufficient contingencies are held in both Earmarked and General Reserves.</a:t>
            </a:r>
          </a:p>
          <a:p>
            <a:pPr marL="171450" indent="-171450">
              <a:buFont typeface="Wingdings" pitchFamily="2" charset="2"/>
              <a:buChar char="v"/>
            </a:pPr>
            <a:endParaRPr lang="en-GB" sz="600" u="none" dirty="0"/>
          </a:p>
          <a:p>
            <a:pPr marL="171450" indent="-171450">
              <a:buFont typeface="Wingdings" pitchFamily="2" charset="2"/>
              <a:buChar char="v"/>
            </a:pPr>
            <a:r>
              <a:rPr lang="en-GB" sz="1100" u="none" dirty="0"/>
              <a:t>To ensure that the resources available to the Parish Council are used to the most effective manner possible, and to the greatest benefit to the residents of the parish.</a:t>
            </a:r>
          </a:p>
        </p:txBody>
      </p:sp>
      <p:sp>
        <p:nvSpPr>
          <p:cNvPr id="7" name="TextBox 6">
            <a:extLst>
              <a:ext uri="{FF2B5EF4-FFF2-40B4-BE49-F238E27FC236}">
                <a16:creationId xmlns:a16="http://schemas.microsoft.com/office/drawing/2014/main" id="{ABF8B964-27DB-1748-9C72-6AA67730BCC4}"/>
              </a:ext>
            </a:extLst>
          </p:cNvPr>
          <p:cNvSpPr txBox="1"/>
          <p:nvPr/>
        </p:nvSpPr>
        <p:spPr>
          <a:xfrm flipH="1">
            <a:off x="7360352" y="5517232"/>
            <a:ext cx="4731066" cy="1384995"/>
          </a:xfrm>
          <a:prstGeom prst="rect">
            <a:avLst/>
          </a:prstGeom>
          <a:noFill/>
        </p:spPr>
        <p:txBody>
          <a:bodyPr wrap="square" rtlCol="0">
            <a:spAutoFit/>
          </a:bodyPr>
          <a:lstStyle/>
          <a:p>
            <a:r>
              <a:rPr lang="en-US" sz="1200" dirty="0"/>
              <a:t>If you wish to discuss any aspect of this Precept Notice, please do not hesitate to contact any member of Parish Council, or the Clerk </a:t>
            </a:r>
          </a:p>
          <a:p>
            <a:r>
              <a:rPr lang="en-US" sz="1200" dirty="0"/>
              <a:t>@ </a:t>
            </a:r>
            <a:r>
              <a:rPr lang="en-US" sz="1200" dirty="0">
                <a:hlinkClick r:id="rId3"/>
              </a:rPr>
              <a:t>email: lpcclerk@outlook.com</a:t>
            </a:r>
            <a:r>
              <a:rPr lang="en-US" sz="1200" dirty="0"/>
              <a:t>  Mobile: 07768233352</a:t>
            </a:r>
          </a:p>
          <a:p>
            <a:r>
              <a:rPr lang="en-US" sz="1200" dirty="0"/>
              <a:t>For further detail, please see the Parish Council web site </a:t>
            </a:r>
            <a:r>
              <a:rPr lang="en-US" sz="1200" dirty="0">
                <a:hlinkClick r:id="rId4"/>
              </a:rPr>
              <a:t>http://lockingtonparishcouncil.eastriding.gov.uk/home.aspx</a:t>
            </a:r>
            <a:endParaRPr lang="en-US" sz="1200" dirty="0"/>
          </a:p>
          <a:p>
            <a:pPr algn="r"/>
            <a:endParaRPr lang="en-US" sz="1200" dirty="0"/>
          </a:p>
          <a:p>
            <a:pPr algn="r"/>
            <a:r>
              <a:rPr lang="en-US" sz="1200" dirty="0">
                <a:solidFill>
                  <a:srgbClr val="FF0000"/>
                </a:solidFill>
              </a:rPr>
              <a:t>		Date: 4</a:t>
            </a:r>
            <a:r>
              <a:rPr lang="en-US" sz="1200" baseline="30000" dirty="0">
                <a:solidFill>
                  <a:srgbClr val="FF0000"/>
                </a:solidFill>
              </a:rPr>
              <a:t>th</a:t>
            </a:r>
            <a:r>
              <a:rPr lang="en-US" sz="1200" dirty="0">
                <a:solidFill>
                  <a:srgbClr val="FF0000"/>
                </a:solidFill>
              </a:rPr>
              <a:t> January 2025 Revision 1.0</a:t>
            </a:r>
          </a:p>
        </p:txBody>
      </p:sp>
      <p:sp>
        <p:nvSpPr>
          <p:cNvPr id="4" name="TextBox 3">
            <a:extLst>
              <a:ext uri="{FF2B5EF4-FFF2-40B4-BE49-F238E27FC236}">
                <a16:creationId xmlns:a16="http://schemas.microsoft.com/office/drawing/2014/main" id="{EFA8B561-8366-E812-1412-CEC0E49E0A40}"/>
              </a:ext>
            </a:extLst>
          </p:cNvPr>
          <p:cNvSpPr txBox="1"/>
          <p:nvPr/>
        </p:nvSpPr>
        <p:spPr>
          <a:xfrm>
            <a:off x="8405101" y="69135"/>
            <a:ext cx="3168352" cy="307777"/>
          </a:xfrm>
          <a:prstGeom prst="rect">
            <a:avLst/>
          </a:prstGeom>
          <a:noFill/>
        </p:spPr>
        <p:txBody>
          <a:bodyPr wrap="square" rtlCol="0">
            <a:spAutoFit/>
          </a:bodyPr>
          <a:lstStyle/>
          <a:p>
            <a:r>
              <a:rPr lang="en-US" sz="1400" dirty="0"/>
              <a:t>     </a:t>
            </a:r>
            <a:r>
              <a:rPr lang="en-US" sz="1400" u="sng" dirty="0"/>
              <a:t>BUDGET BREAKDOWN 2025/26</a:t>
            </a:r>
          </a:p>
        </p:txBody>
      </p:sp>
      <p:graphicFrame>
        <p:nvGraphicFramePr>
          <p:cNvPr id="11" name="Table 10">
            <a:extLst>
              <a:ext uri="{FF2B5EF4-FFF2-40B4-BE49-F238E27FC236}">
                <a16:creationId xmlns:a16="http://schemas.microsoft.com/office/drawing/2014/main" id="{DBA3CA55-F0EA-73B9-AEEC-A9B0005CE7E0}"/>
              </a:ext>
            </a:extLst>
          </p:cNvPr>
          <p:cNvGraphicFramePr>
            <a:graphicFrameLocks noGrp="1"/>
          </p:cNvGraphicFramePr>
          <p:nvPr>
            <p:extLst>
              <p:ext uri="{D42A27DB-BD31-4B8C-83A1-F6EECF244321}">
                <p14:modId xmlns:p14="http://schemas.microsoft.com/office/powerpoint/2010/main" val="3236453494"/>
              </p:ext>
            </p:extLst>
          </p:nvPr>
        </p:nvGraphicFramePr>
        <p:xfrm>
          <a:off x="7360351" y="458890"/>
          <a:ext cx="4731067" cy="5028959"/>
        </p:xfrm>
        <a:graphic>
          <a:graphicData uri="http://schemas.openxmlformats.org/drawingml/2006/table">
            <a:tbl>
              <a:tblPr firstRow="1" bandRow="1">
                <a:tableStyleId>{5C22544A-7EE6-4342-B048-85BDC9FD1C3A}</a:tableStyleId>
              </a:tblPr>
              <a:tblGrid>
                <a:gridCol w="1471953">
                  <a:extLst>
                    <a:ext uri="{9D8B030D-6E8A-4147-A177-3AD203B41FA5}">
                      <a16:colId xmlns:a16="http://schemas.microsoft.com/office/drawing/2014/main" val="146497986"/>
                    </a:ext>
                  </a:extLst>
                </a:gridCol>
                <a:gridCol w="720080">
                  <a:extLst>
                    <a:ext uri="{9D8B030D-6E8A-4147-A177-3AD203B41FA5}">
                      <a16:colId xmlns:a16="http://schemas.microsoft.com/office/drawing/2014/main" val="4006779293"/>
                    </a:ext>
                  </a:extLst>
                </a:gridCol>
                <a:gridCol w="856351">
                  <a:extLst>
                    <a:ext uri="{9D8B030D-6E8A-4147-A177-3AD203B41FA5}">
                      <a16:colId xmlns:a16="http://schemas.microsoft.com/office/drawing/2014/main" val="1473861768"/>
                    </a:ext>
                  </a:extLst>
                </a:gridCol>
                <a:gridCol w="1682683">
                  <a:extLst>
                    <a:ext uri="{9D8B030D-6E8A-4147-A177-3AD203B41FA5}">
                      <a16:colId xmlns:a16="http://schemas.microsoft.com/office/drawing/2014/main" val="1446554564"/>
                    </a:ext>
                  </a:extLst>
                </a:gridCol>
              </a:tblGrid>
              <a:tr h="258649">
                <a:tc>
                  <a:txBody>
                    <a:bodyPr/>
                    <a:lstStyle/>
                    <a:p>
                      <a:pPr algn="ctr" rtl="0" fontAlgn="ctr"/>
                      <a:r>
                        <a:rPr lang="en-GB" sz="1200" u="none" strike="noStrike" dirty="0">
                          <a:effectLst/>
                        </a:rPr>
                        <a:t>Budget Line </a:t>
                      </a:r>
                      <a:endParaRPr lang="en-GB" sz="1200" b="1" i="0" u="none" strike="noStrike" dirty="0">
                        <a:solidFill>
                          <a:srgbClr val="FFFFFF"/>
                        </a:solidFill>
                        <a:effectLst/>
                        <a:latin typeface="Calibri" panose="020F0502020204030204" pitchFamily="34" charset="0"/>
                      </a:endParaRPr>
                    </a:p>
                  </a:txBody>
                  <a:tcPr marL="5725" marR="5725" marT="5725" marB="0" anchor="ctr"/>
                </a:tc>
                <a:tc>
                  <a:txBody>
                    <a:bodyPr/>
                    <a:lstStyle/>
                    <a:p>
                      <a:pPr algn="ctr" rtl="0" fontAlgn="ctr"/>
                      <a:r>
                        <a:rPr lang="en-GB" sz="1200" u="none" strike="noStrike" dirty="0">
                          <a:effectLst/>
                        </a:rPr>
                        <a:t>2024/25</a:t>
                      </a:r>
                      <a:endParaRPr lang="en-GB" sz="1200" b="1" i="0" u="none" strike="noStrike" dirty="0">
                        <a:solidFill>
                          <a:srgbClr val="FFFFFF"/>
                        </a:solidFill>
                        <a:effectLst/>
                        <a:latin typeface="Calibri" panose="020F0502020204030204" pitchFamily="34" charset="0"/>
                      </a:endParaRPr>
                    </a:p>
                  </a:txBody>
                  <a:tcPr marL="5725" marR="5725" marT="5725" marB="0" anchor="ctr"/>
                </a:tc>
                <a:tc>
                  <a:txBody>
                    <a:bodyPr/>
                    <a:lstStyle/>
                    <a:p>
                      <a:pPr algn="ctr" rtl="0" fontAlgn="ctr"/>
                      <a:r>
                        <a:rPr lang="en-GB" sz="1200" u="none" strike="noStrike" dirty="0">
                          <a:effectLst/>
                        </a:rPr>
                        <a:t>2025/26</a:t>
                      </a:r>
                      <a:endParaRPr lang="en-GB" sz="1200" b="1" i="0" u="none" strike="noStrike" dirty="0">
                        <a:solidFill>
                          <a:srgbClr val="FFFFFF"/>
                        </a:solidFill>
                        <a:effectLst/>
                        <a:latin typeface="Calibri" panose="020F0502020204030204" pitchFamily="34" charset="0"/>
                      </a:endParaRPr>
                    </a:p>
                  </a:txBody>
                  <a:tcPr marL="5725" marR="5725" marT="5725" marB="0" anchor="ctr"/>
                </a:tc>
                <a:tc>
                  <a:txBody>
                    <a:bodyPr/>
                    <a:lstStyle/>
                    <a:p>
                      <a:pPr algn="ctr" rtl="0" fontAlgn="ctr"/>
                      <a:r>
                        <a:rPr lang="en-GB" sz="1200" u="none" strike="noStrike" dirty="0">
                          <a:effectLst/>
                        </a:rPr>
                        <a:t>Comments</a:t>
                      </a:r>
                      <a:endParaRPr lang="en-GB" sz="1200" b="1" i="0" u="none" strike="noStrike" dirty="0">
                        <a:solidFill>
                          <a:srgbClr val="FFFFFF"/>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1078655767"/>
                  </a:ext>
                </a:extLst>
              </a:tr>
              <a:tr h="517297">
                <a:tc>
                  <a:txBody>
                    <a:bodyPr/>
                    <a:lstStyle/>
                    <a:p>
                      <a:pPr algn="ctr" rtl="0" fontAlgn="ctr"/>
                      <a:r>
                        <a:rPr lang="en-GB" sz="1200" u="none" strike="noStrike" dirty="0">
                          <a:effectLst/>
                        </a:rPr>
                        <a:t>Clerk’s  Salary</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£1,406</a:t>
                      </a:r>
                    </a:p>
                  </a:txBody>
                  <a:tcPr marL="0" marR="0" marT="0" marB="0" anchor="ctr"/>
                </a:tc>
                <a:tc>
                  <a:txBody>
                    <a:bodyPr/>
                    <a:lstStyle/>
                    <a:p>
                      <a:pPr algn="ctr" fontAlgn="ctr"/>
                      <a:r>
                        <a:rPr lang="en-GB" sz="1200" b="0" i="0" u="none" strike="noStrike" dirty="0">
                          <a:solidFill>
                            <a:schemeClr val="tx1"/>
                          </a:solidFill>
                          <a:effectLst/>
                          <a:latin typeface="+mn-lt"/>
                        </a:rPr>
                        <a:t>£1,518</a:t>
                      </a:r>
                    </a:p>
                  </a:txBody>
                  <a:tcPr marL="0" marR="0" marT="0" marB="0" anchor="ctr"/>
                </a:tc>
                <a:tc>
                  <a:txBody>
                    <a:bodyPr/>
                    <a:lstStyle/>
                    <a:p>
                      <a:pPr algn="ctr" rtl="0" fontAlgn="ctr"/>
                      <a:r>
                        <a:rPr lang="en-GB" sz="1200" u="none" strike="noStrike" dirty="0">
                          <a:solidFill>
                            <a:schemeClr val="tx1"/>
                          </a:solidFill>
                          <a:effectLst/>
                        </a:rPr>
                        <a:t>No Salary Taken</a:t>
                      </a:r>
                    </a:p>
                    <a:p>
                      <a:pPr algn="ctr" rtl="0" fontAlgn="ctr"/>
                      <a:r>
                        <a:rPr lang="en-GB" sz="1200" u="none" strike="noStrike" dirty="0">
                          <a:solidFill>
                            <a:schemeClr val="tx1"/>
                          </a:solidFill>
                          <a:effectLst/>
                        </a:rPr>
                        <a:t>Transferred to PC Assets</a:t>
                      </a:r>
                      <a:endParaRPr lang="en-GB" sz="1200" b="0" i="0" u="none" strike="noStrike" dirty="0">
                        <a:solidFill>
                          <a:schemeClr val="tx1"/>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4277199176"/>
                  </a:ext>
                </a:extLst>
              </a:tr>
              <a:tr h="258649">
                <a:tc>
                  <a:txBody>
                    <a:bodyPr/>
                    <a:lstStyle/>
                    <a:p>
                      <a:pPr algn="ctr" rtl="0" fontAlgn="ctr"/>
                      <a:r>
                        <a:rPr lang="en-GB" sz="1200" u="none" strike="noStrike" dirty="0">
                          <a:effectLst/>
                        </a:rPr>
                        <a:t>ERNLLCA</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£410</a:t>
                      </a:r>
                    </a:p>
                  </a:txBody>
                  <a:tcPr marL="0" marR="0" marT="0" marB="0" anchor="ctr"/>
                </a:tc>
                <a:tc>
                  <a:txBody>
                    <a:bodyPr/>
                    <a:lstStyle/>
                    <a:p>
                      <a:pPr algn="ctr" fontAlgn="ctr"/>
                      <a:r>
                        <a:rPr lang="en-GB" sz="1200" b="0" i="0" u="none" strike="noStrike" dirty="0">
                          <a:solidFill>
                            <a:schemeClr val="tx1"/>
                          </a:solidFill>
                          <a:effectLst/>
                          <a:latin typeface="+mn-lt"/>
                        </a:rPr>
                        <a:t>£443</a:t>
                      </a:r>
                    </a:p>
                  </a:txBody>
                  <a:tcPr marL="0" marR="0" marT="0" marB="0" anchor="ctr"/>
                </a:tc>
                <a:tc>
                  <a:txBody>
                    <a:bodyPr/>
                    <a:lstStyle/>
                    <a:p>
                      <a:pPr algn="ctr" rtl="0" fontAlgn="ctr"/>
                      <a:r>
                        <a:rPr lang="en-GB" sz="1200" u="none" strike="noStrike" dirty="0">
                          <a:solidFill>
                            <a:schemeClr val="tx1"/>
                          </a:solidFill>
                          <a:effectLst/>
                        </a:rPr>
                        <a:t>Local Councils Association</a:t>
                      </a:r>
                      <a:endParaRPr lang="en-GB" sz="1200" b="0" i="0" u="none" strike="noStrike" dirty="0">
                        <a:solidFill>
                          <a:schemeClr val="tx1"/>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67937167"/>
                  </a:ext>
                </a:extLst>
              </a:tr>
              <a:tr h="258649">
                <a:tc>
                  <a:txBody>
                    <a:bodyPr/>
                    <a:lstStyle/>
                    <a:p>
                      <a:pPr algn="ctr" rtl="0" fontAlgn="ctr"/>
                      <a:r>
                        <a:rPr lang="en-GB" sz="1200" u="none" strike="noStrike" dirty="0">
                          <a:effectLst/>
                        </a:rPr>
                        <a:t>Insurance</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£644</a:t>
                      </a:r>
                    </a:p>
                  </a:txBody>
                  <a:tcPr marL="0" marR="0" marT="0" marB="0" anchor="ctr"/>
                </a:tc>
                <a:tc>
                  <a:txBody>
                    <a:bodyPr/>
                    <a:lstStyle/>
                    <a:p>
                      <a:pPr algn="ctr" fontAlgn="ctr"/>
                      <a:r>
                        <a:rPr lang="en-GB" sz="1200" b="0" i="0" u="none" strike="noStrike" dirty="0">
                          <a:solidFill>
                            <a:schemeClr val="tx1"/>
                          </a:solidFill>
                          <a:effectLst/>
                          <a:latin typeface="+mn-lt"/>
                        </a:rPr>
                        <a:t>£696</a:t>
                      </a:r>
                    </a:p>
                  </a:txBody>
                  <a:tcPr marL="0" marR="0" marT="0" marB="0" anchor="ctr"/>
                </a:tc>
                <a:tc>
                  <a:txBody>
                    <a:bodyPr/>
                    <a:lstStyle/>
                    <a:p>
                      <a:pPr algn="ctr" rtl="0" fontAlgn="ctr"/>
                      <a:r>
                        <a:rPr lang="en-GB" sz="1200" u="none" strike="noStrike" dirty="0">
                          <a:solidFill>
                            <a:schemeClr val="tx1"/>
                          </a:solidFill>
                          <a:effectLst/>
                        </a:rPr>
                        <a:t>PC Liability cover</a:t>
                      </a:r>
                      <a:endParaRPr lang="en-GB" sz="1200" b="0" i="0" u="none" strike="noStrike" dirty="0">
                        <a:solidFill>
                          <a:schemeClr val="tx1"/>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3411060770"/>
                  </a:ext>
                </a:extLst>
              </a:tr>
              <a:tr h="258649">
                <a:tc>
                  <a:txBody>
                    <a:bodyPr/>
                    <a:lstStyle/>
                    <a:p>
                      <a:pPr algn="ctr" rtl="0" fontAlgn="ctr"/>
                      <a:r>
                        <a:rPr lang="en-GB" sz="1200" u="none" strike="noStrike" dirty="0">
                          <a:effectLst/>
                        </a:rPr>
                        <a:t>Audit</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£369</a:t>
                      </a:r>
                    </a:p>
                  </a:txBody>
                  <a:tcPr marL="0" marR="0" marT="0" marB="0" anchor="ctr"/>
                </a:tc>
                <a:tc>
                  <a:txBody>
                    <a:bodyPr/>
                    <a:lstStyle/>
                    <a:p>
                      <a:pPr algn="ctr" fontAlgn="ctr"/>
                      <a:r>
                        <a:rPr lang="en-GB" sz="1200" b="0" i="0" u="none" strike="noStrike" dirty="0">
                          <a:solidFill>
                            <a:schemeClr val="tx1"/>
                          </a:solidFill>
                          <a:effectLst/>
                          <a:latin typeface="+mn-lt"/>
                        </a:rPr>
                        <a:t>£399</a:t>
                      </a:r>
                    </a:p>
                  </a:txBody>
                  <a:tcPr marL="0" marR="0" marT="0" marB="0" anchor="ctr"/>
                </a:tc>
                <a:tc>
                  <a:txBody>
                    <a:bodyPr/>
                    <a:lstStyle/>
                    <a:p>
                      <a:pPr algn="ctr" rtl="0" fontAlgn="ctr"/>
                      <a:r>
                        <a:rPr lang="en-GB" sz="1200" u="none" strike="noStrike" dirty="0">
                          <a:effectLst/>
                        </a:rPr>
                        <a:t>Internal Audit Fee</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4010613342"/>
                  </a:ext>
                </a:extLst>
              </a:tr>
              <a:tr h="258649">
                <a:tc>
                  <a:txBody>
                    <a:bodyPr/>
                    <a:lstStyle/>
                    <a:p>
                      <a:pPr algn="ctr" rtl="0" fontAlgn="ctr"/>
                      <a:r>
                        <a:rPr lang="en-GB" sz="1200" u="none" strike="noStrike" dirty="0">
                          <a:effectLst/>
                        </a:rPr>
                        <a:t>Miscellaneous</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£373</a:t>
                      </a:r>
                    </a:p>
                  </a:txBody>
                  <a:tcPr marL="0" marR="0" marT="0" marB="0" anchor="ctr"/>
                </a:tc>
                <a:tc>
                  <a:txBody>
                    <a:bodyPr/>
                    <a:lstStyle/>
                    <a:p>
                      <a:pPr algn="ctr" fontAlgn="ctr"/>
                      <a:r>
                        <a:rPr lang="en-GB" sz="1200" b="0" i="0" u="none" strike="noStrike" dirty="0">
                          <a:solidFill>
                            <a:schemeClr val="tx1"/>
                          </a:solidFill>
                          <a:effectLst/>
                          <a:latin typeface="+mn-lt"/>
                        </a:rPr>
                        <a:t>£403</a:t>
                      </a:r>
                    </a:p>
                  </a:txBody>
                  <a:tcPr marL="0" marR="0" marT="0" marB="0" anchor="ctr"/>
                </a:tc>
                <a:tc>
                  <a:txBody>
                    <a:bodyPr/>
                    <a:lstStyle/>
                    <a:p>
                      <a:pPr algn="ctr" rtl="0" fontAlgn="ctr"/>
                      <a:r>
                        <a:rPr lang="en-GB" sz="1200" u="none" strike="noStrike" dirty="0">
                          <a:effectLst/>
                        </a:rPr>
                        <a:t>Miscellaneous</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1560922864"/>
                  </a:ext>
                </a:extLst>
              </a:tr>
              <a:tr h="258649">
                <a:tc>
                  <a:txBody>
                    <a:bodyPr/>
                    <a:lstStyle/>
                    <a:p>
                      <a:pPr algn="ctr" rtl="0" fontAlgn="ctr"/>
                      <a:r>
                        <a:rPr lang="en-GB" sz="1200" u="none" strike="noStrike" dirty="0">
                          <a:effectLst/>
                        </a:rPr>
                        <a:t>PC Assets</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£1,971</a:t>
                      </a:r>
                    </a:p>
                  </a:txBody>
                  <a:tcPr marL="0" marR="0" marT="0" marB="0" anchor="ctr"/>
                </a:tc>
                <a:tc>
                  <a:txBody>
                    <a:bodyPr/>
                    <a:lstStyle/>
                    <a:p>
                      <a:pPr algn="ctr" fontAlgn="ctr"/>
                      <a:r>
                        <a:rPr lang="en-GB" sz="1200" b="0" i="0" u="none" strike="noStrike" dirty="0">
                          <a:solidFill>
                            <a:schemeClr val="tx1"/>
                          </a:solidFill>
                          <a:effectLst/>
                          <a:latin typeface="+mn-lt"/>
                        </a:rPr>
                        <a:t>£2,168</a:t>
                      </a:r>
                    </a:p>
                  </a:txBody>
                  <a:tcPr marL="0" marR="0" marT="0" marB="0" anchor="ctr"/>
                </a:tc>
                <a:tc>
                  <a:txBody>
                    <a:bodyPr/>
                    <a:lstStyle/>
                    <a:p>
                      <a:pPr algn="ctr" rtl="0" fontAlgn="ctr"/>
                      <a:r>
                        <a:rPr lang="en-GB" sz="1200" u="none" strike="noStrike" dirty="0">
                          <a:effectLst/>
                        </a:rPr>
                        <a:t>Procure, Maintain and Improve</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1360167450"/>
                  </a:ext>
                </a:extLst>
              </a:tr>
              <a:tr h="258649">
                <a:tc>
                  <a:txBody>
                    <a:bodyPr/>
                    <a:lstStyle/>
                    <a:p>
                      <a:pPr algn="ctr" rtl="0" fontAlgn="ctr"/>
                      <a:r>
                        <a:rPr lang="en-GB" sz="1200" u="none" strike="noStrike" dirty="0">
                          <a:effectLst/>
                        </a:rPr>
                        <a:t> Gazette</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£485</a:t>
                      </a:r>
                    </a:p>
                  </a:txBody>
                  <a:tcPr marL="0" marR="0" marT="0" marB="0" anchor="ctr"/>
                </a:tc>
                <a:tc>
                  <a:txBody>
                    <a:bodyPr/>
                    <a:lstStyle/>
                    <a:p>
                      <a:pPr algn="ctr" fontAlgn="ctr"/>
                      <a:r>
                        <a:rPr lang="en-GB" sz="1200" b="0" i="0" u="none" strike="noStrike" dirty="0">
                          <a:solidFill>
                            <a:srgbClr val="000000"/>
                          </a:solidFill>
                          <a:effectLst/>
                          <a:latin typeface="+mn-lt"/>
                        </a:rPr>
                        <a:t>£523</a:t>
                      </a:r>
                    </a:p>
                  </a:txBody>
                  <a:tcPr marL="0" marR="0" marT="0" marB="0" anchor="ctr"/>
                </a:tc>
                <a:tc>
                  <a:txBody>
                    <a:bodyPr/>
                    <a:lstStyle/>
                    <a:p>
                      <a:pPr algn="ctr" rtl="0" fontAlgn="ctr"/>
                      <a:r>
                        <a:rPr lang="en-GB" sz="1200" b="0" i="0" u="none" strike="noStrike" dirty="0">
                          <a:solidFill>
                            <a:srgbClr val="000000"/>
                          </a:solidFill>
                          <a:effectLst/>
                          <a:latin typeface="Calibri" panose="020F0502020204030204" pitchFamily="34" charset="0"/>
                        </a:rPr>
                        <a:t>Printing cost.</a:t>
                      </a:r>
                    </a:p>
                  </a:txBody>
                  <a:tcPr marL="5725" marR="5725" marT="5725" marB="0" anchor="ctr"/>
                </a:tc>
                <a:extLst>
                  <a:ext uri="{0D108BD9-81ED-4DB2-BD59-A6C34878D82A}">
                    <a16:rowId xmlns:a16="http://schemas.microsoft.com/office/drawing/2014/main" val="870479261"/>
                  </a:ext>
                </a:extLst>
              </a:tr>
              <a:tr h="258649">
                <a:tc>
                  <a:txBody>
                    <a:bodyPr/>
                    <a:lstStyle/>
                    <a:p>
                      <a:pPr algn="ctr" rtl="0" fontAlgn="ctr"/>
                      <a:r>
                        <a:rPr lang="en-GB" sz="1200" u="none" strike="noStrike" dirty="0">
                          <a:effectLst/>
                        </a:rPr>
                        <a:t>Election Cost</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£586</a:t>
                      </a:r>
                    </a:p>
                  </a:txBody>
                  <a:tcPr marL="0" marR="0" marT="0" marB="0" anchor="ctr"/>
                </a:tc>
                <a:tc>
                  <a:txBody>
                    <a:bodyPr/>
                    <a:lstStyle/>
                    <a:p>
                      <a:pPr algn="ctr" fontAlgn="ctr"/>
                      <a:r>
                        <a:rPr lang="en-GB" sz="1200" b="0" i="0" u="none" strike="noStrike" dirty="0">
                          <a:solidFill>
                            <a:srgbClr val="000000"/>
                          </a:solidFill>
                          <a:effectLst/>
                          <a:latin typeface="+mn-lt"/>
                        </a:rPr>
                        <a:t>£633</a:t>
                      </a:r>
                    </a:p>
                  </a:txBody>
                  <a:tcPr marL="0" marR="0" marT="0" marB="0" anchor="ctr"/>
                </a:tc>
                <a:tc>
                  <a:txBody>
                    <a:bodyPr/>
                    <a:lstStyle/>
                    <a:p>
                      <a:pPr algn="ctr" rtl="0" fontAlgn="ctr"/>
                      <a:r>
                        <a:rPr lang="en-GB" sz="1200" u="none" strike="noStrike" dirty="0">
                          <a:effectLst/>
                        </a:rPr>
                        <a:t>Only if required</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2597956177"/>
                  </a:ext>
                </a:extLst>
              </a:tr>
              <a:tr h="258649">
                <a:tc>
                  <a:txBody>
                    <a:bodyPr/>
                    <a:lstStyle/>
                    <a:p>
                      <a:pPr algn="ctr" rtl="0" fontAlgn="ctr"/>
                      <a:r>
                        <a:rPr lang="en-GB" sz="1200" u="none" strike="noStrike" dirty="0">
                          <a:effectLst/>
                        </a:rPr>
                        <a:t>Grants &amp; Donations</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fontAlgn="ctr"/>
                      <a:r>
                        <a:rPr lang="en-GB" sz="1200" b="0" i="0" u="none" strike="noStrike" dirty="0">
                          <a:solidFill>
                            <a:srgbClr val="000000"/>
                          </a:solidFill>
                          <a:effectLst/>
                          <a:latin typeface="+mn-lt"/>
                        </a:rPr>
                        <a:t>£234</a:t>
                      </a:r>
                    </a:p>
                  </a:txBody>
                  <a:tcPr marL="0" marR="0" marT="0" marB="0" anchor="ctr"/>
                </a:tc>
                <a:tc>
                  <a:txBody>
                    <a:bodyPr/>
                    <a:lstStyle/>
                    <a:p>
                      <a:pPr algn="ctr" fontAlgn="ctr"/>
                      <a:r>
                        <a:rPr lang="en-GB" sz="1200" b="0" i="0" u="none" strike="noStrike" dirty="0">
                          <a:solidFill>
                            <a:srgbClr val="000000"/>
                          </a:solidFill>
                          <a:effectLst/>
                          <a:latin typeface="+mn-lt"/>
                        </a:rPr>
                        <a:t>£253</a:t>
                      </a:r>
                    </a:p>
                  </a:txBody>
                  <a:tcPr marL="0" marR="0" marT="0" marB="0" anchor="ctr"/>
                </a:tc>
                <a:tc>
                  <a:txBody>
                    <a:bodyPr/>
                    <a:lstStyle/>
                    <a:p>
                      <a:pPr algn="ctr" rtl="0" fontAlgn="ctr"/>
                      <a:r>
                        <a:rPr lang="en-GB" sz="1200" u="none" strike="noStrike" dirty="0">
                          <a:effectLst/>
                        </a:rPr>
                        <a:t>LGA Section 137 requirement</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3519002711"/>
                  </a:ext>
                </a:extLst>
              </a:tr>
              <a:tr h="258649">
                <a:tc>
                  <a:txBody>
                    <a:bodyPr/>
                    <a:lstStyle/>
                    <a:p>
                      <a:pPr algn="ctr" rtl="0" fontAlgn="ctr"/>
                      <a:r>
                        <a:rPr lang="en-GB" sz="1200" b="0" i="0" u="none" strike="noStrike" dirty="0">
                          <a:solidFill>
                            <a:srgbClr val="000000"/>
                          </a:solidFill>
                          <a:effectLst/>
                          <a:latin typeface="Calibri" panose="020F0502020204030204" pitchFamily="34" charset="0"/>
                        </a:rPr>
                        <a:t>Administration</a:t>
                      </a:r>
                    </a:p>
                  </a:txBody>
                  <a:tcPr marL="5725" marR="5725" marT="5725" marB="0" anchor="ctr"/>
                </a:tc>
                <a:tc>
                  <a:txBody>
                    <a:bodyPr/>
                    <a:lstStyle/>
                    <a:p>
                      <a:pPr algn="ctr" fontAlgn="ctr"/>
                      <a:r>
                        <a:rPr lang="en-GB" sz="1200" b="0" i="0" u="none" strike="noStrike" dirty="0">
                          <a:solidFill>
                            <a:srgbClr val="000000"/>
                          </a:solidFill>
                          <a:effectLst/>
                          <a:latin typeface="+mn-lt"/>
                        </a:rPr>
                        <a:t>£213</a:t>
                      </a:r>
                    </a:p>
                  </a:txBody>
                  <a:tcPr marL="0" marR="0" marT="0" marB="0" anchor="ctr"/>
                </a:tc>
                <a:tc>
                  <a:txBody>
                    <a:bodyPr/>
                    <a:lstStyle/>
                    <a:p>
                      <a:pPr algn="ctr" fontAlgn="ctr"/>
                      <a:r>
                        <a:rPr lang="en-GB" sz="1200" b="0" i="0" u="none" strike="noStrike" dirty="0">
                          <a:solidFill>
                            <a:srgbClr val="000000"/>
                          </a:solidFill>
                          <a:effectLst/>
                          <a:latin typeface="+mn-lt"/>
                        </a:rPr>
                        <a:t>£230</a:t>
                      </a:r>
                    </a:p>
                  </a:txBody>
                  <a:tcPr marL="0" marR="0" marT="0" marB="0" anchor="ctr"/>
                </a:tc>
                <a:tc>
                  <a:txBody>
                    <a:bodyPr/>
                    <a:lstStyle/>
                    <a:p>
                      <a:pPr algn="ctr" rtl="0" fontAlgn="ctr"/>
                      <a:r>
                        <a:rPr lang="en-GB" sz="1200" b="0" i="0" u="none" strike="noStrike" dirty="0">
                          <a:solidFill>
                            <a:srgbClr val="000000"/>
                          </a:solidFill>
                          <a:effectLst/>
                          <a:latin typeface="Calibri" panose="020F0502020204030204" pitchFamily="34" charset="0"/>
                        </a:rPr>
                        <a:t>General administration</a:t>
                      </a:r>
                    </a:p>
                  </a:txBody>
                  <a:tcPr marL="5725" marR="5725" marT="5725" marB="0" anchor="ctr"/>
                </a:tc>
                <a:extLst>
                  <a:ext uri="{0D108BD9-81ED-4DB2-BD59-A6C34878D82A}">
                    <a16:rowId xmlns:a16="http://schemas.microsoft.com/office/drawing/2014/main" val="4154085714"/>
                  </a:ext>
                </a:extLst>
              </a:tr>
              <a:tr h="258649">
                <a:tc>
                  <a:txBody>
                    <a:bodyPr/>
                    <a:lstStyle/>
                    <a:p>
                      <a:pPr algn="ctr" rtl="0" fontAlgn="ctr"/>
                      <a:r>
                        <a:rPr lang="en-GB" sz="1200" u="none" strike="noStrike" dirty="0">
                          <a:effectLst/>
                        </a:rPr>
                        <a:t>Total </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rtl="0" fontAlgn="ctr"/>
                      <a:r>
                        <a:rPr lang="en-GB" sz="1200" b="0" i="0" u="none" strike="noStrike" dirty="0">
                          <a:solidFill>
                            <a:srgbClr val="000000"/>
                          </a:solidFill>
                          <a:effectLst/>
                          <a:latin typeface="+mn-lt"/>
                        </a:rPr>
                        <a:t>£5285</a:t>
                      </a:r>
                    </a:p>
                  </a:txBody>
                  <a:tcPr marL="5725" marR="5725" marT="5725" marB="0" anchor="ctr"/>
                </a:tc>
                <a:tc>
                  <a:txBody>
                    <a:bodyPr/>
                    <a:lstStyle/>
                    <a:p>
                      <a:pPr algn="ctr" rtl="0" fontAlgn="ctr"/>
                      <a:r>
                        <a:rPr lang="en-GB" sz="1200" b="0" i="0" u="none" strike="noStrike" dirty="0">
                          <a:solidFill>
                            <a:srgbClr val="000000"/>
                          </a:solidFill>
                          <a:effectLst/>
                          <a:latin typeface="+mn-lt"/>
                        </a:rPr>
                        <a:t>£5748</a:t>
                      </a:r>
                    </a:p>
                  </a:txBody>
                  <a:tcPr marL="5725" marR="5725" marT="5725" marB="0" anchor="ctr"/>
                </a:tc>
                <a:tc>
                  <a:txBody>
                    <a:bodyPr/>
                    <a:lstStyle/>
                    <a:p>
                      <a:pPr algn="ctr" rtl="0" fontAlgn="ctr"/>
                      <a:r>
                        <a:rPr lang="en-GB" sz="1200" u="none" strike="noStrike" dirty="0">
                          <a:effectLst/>
                        </a:rPr>
                        <a:t>Maximum  Spend</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2121958821"/>
                  </a:ext>
                </a:extLst>
              </a:tr>
              <a:tr h="258649">
                <a:tc>
                  <a:txBody>
                    <a:bodyPr/>
                    <a:lstStyle/>
                    <a:p>
                      <a:pPr algn="ctr" rtl="0" fontAlgn="ctr"/>
                      <a:r>
                        <a:rPr lang="en-GB" sz="1200" u="none" strike="noStrike" dirty="0">
                          <a:effectLst/>
                        </a:rPr>
                        <a:t>Precept</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rtl="0" fontAlgn="ctr"/>
                      <a:r>
                        <a:rPr lang="en-GB" sz="1200" b="0" i="0" u="none" strike="noStrike" dirty="0">
                          <a:solidFill>
                            <a:srgbClr val="000000"/>
                          </a:solidFill>
                          <a:effectLst/>
                          <a:latin typeface="+mn-lt"/>
                        </a:rPr>
                        <a:t>£5285</a:t>
                      </a:r>
                    </a:p>
                  </a:txBody>
                  <a:tcPr marL="5725" marR="5725" marT="5725" marB="0" anchor="ctr"/>
                </a:tc>
                <a:tc>
                  <a:txBody>
                    <a:bodyPr/>
                    <a:lstStyle/>
                    <a:p>
                      <a:pPr algn="ctr" rtl="0" fontAlgn="ctr"/>
                      <a:r>
                        <a:rPr lang="en-GB" sz="1200" b="0" i="0" u="none" strike="noStrike" dirty="0">
                          <a:solidFill>
                            <a:srgbClr val="000000"/>
                          </a:solidFill>
                          <a:effectLst/>
                          <a:latin typeface="+mn-lt"/>
                        </a:rPr>
                        <a:t>£6000</a:t>
                      </a:r>
                    </a:p>
                  </a:txBody>
                  <a:tcPr marL="5725" marR="5725" marT="5725" marB="0" anchor="ctr"/>
                </a:tc>
                <a:tc>
                  <a:txBody>
                    <a:bodyPr/>
                    <a:lstStyle/>
                    <a:p>
                      <a:pPr algn="ctr" rtl="0" fontAlgn="ctr"/>
                      <a:r>
                        <a:rPr lang="en-GB" sz="1200" u="none" strike="noStrike" dirty="0">
                          <a:effectLst/>
                        </a:rPr>
                        <a:t>Rate Payer Levy</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243267555"/>
                  </a:ext>
                </a:extLst>
              </a:tr>
              <a:tr h="258649">
                <a:tc>
                  <a:txBody>
                    <a:bodyPr/>
                    <a:lstStyle/>
                    <a:p>
                      <a:pPr algn="ctr" rtl="0" fontAlgn="ctr"/>
                      <a:r>
                        <a:rPr lang="en-GB" sz="1200" u="none" strike="noStrike" dirty="0">
                          <a:effectLst/>
                        </a:rPr>
                        <a:t>Total Parish Income</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rtl="0" fontAlgn="ctr"/>
                      <a:r>
                        <a:rPr lang="en-GB" sz="1200" b="0" i="0" u="none" strike="noStrike" dirty="0">
                          <a:solidFill>
                            <a:srgbClr val="000000"/>
                          </a:solidFill>
                          <a:effectLst/>
                          <a:latin typeface="+mn-lt"/>
                        </a:rPr>
                        <a:t>£5285</a:t>
                      </a:r>
                    </a:p>
                  </a:txBody>
                  <a:tcPr marL="5725" marR="5725" marT="5725" marB="0" anchor="ctr"/>
                </a:tc>
                <a:tc>
                  <a:txBody>
                    <a:bodyPr/>
                    <a:lstStyle/>
                    <a:p>
                      <a:pPr algn="ctr" rtl="0" fontAlgn="ctr"/>
                      <a:r>
                        <a:rPr lang="en-GB" sz="1200" b="0" i="0" u="none" strike="noStrike" dirty="0">
                          <a:solidFill>
                            <a:srgbClr val="000000"/>
                          </a:solidFill>
                          <a:effectLst/>
                          <a:latin typeface="+mn-lt"/>
                        </a:rPr>
                        <a:t>£6000</a:t>
                      </a:r>
                    </a:p>
                  </a:txBody>
                  <a:tcPr marL="5725" marR="5725" marT="5725" marB="0" anchor="ctr"/>
                </a:tc>
                <a:tc>
                  <a:txBody>
                    <a:bodyPr/>
                    <a:lstStyle/>
                    <a:p>
                      <a:pPr algn="ctr" rtl="0" fontAlgn="ctr"/>
                      <a:r>
                        <a:rPr lang="en-GB" sz="1200" u="none" strike="noStrike" dirty="0">
                          <a:effectLst/>
                        </a:rPr>
                        <a:t>Total Income</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3139962906"/>
                  </a:ext>
                </a:extLst>
              </a:tr>
              <a:tr h="258649">
                <a:tc>
                  <a:txBody>
                    <a:bodyPr/>
                    <a:lstStyle/>
                    <a:p>
                      <a:pPr algn="ctr" rtl="0" fontAlgn="ctr"/>
                      <a:r>
                        <a:rPr lang="en-GB" sz="1200" u="none" strike="noStrike" dirty="0">
                          <a:effectLst/>
                        </a:rPr>
                        <a:t>Total Parish Funds </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rtl="0" fontAlgn="ctr"/>
                      <a:r>
                        <a:rPr lang="en-GB" sz="1200" b="0" i="0" u="none" strike="noStrike" dirty="0">
                          <a:solidFill>
                            <a:srgbClr val="000000"/>
                          </a:solidFill>
                          <a:effectLst/>
                          <a:latin typeface="+mn-lt"/>
                        </a:rPr>
                        <a:t>£19132</a:t>
                      </a:r>
                    </a:p>
                  </a:txBody>
                  <a:tcPr marL="5725" marR="5725" marT="5725" marB="0" anchor="ctr"/>
                </a:tc>
                <a:tc>
                  <a:txBody>
                    <a:bodyPr/>
                    <a:lstStyle/>
                    <a:p>
                      <a:pPr algn="ctr" fontAlgn="ctr"/>
                      <a:r>
                        <a:rPr lang="en-GB" sz="1200" b="0" i="0" u="none" strike="noStrike" dirty="0">
                          <a:solidFill>
                            <a:schemeClr val="tx1"/>
                          </a:solidFill>
                          <a:effectLst/>
                          <a:latin typeface="+mn-lt"/>
                        </a:rPr>
                        <a:t>£13,166</a:t>
                      </a:r>
                    </a:p>
                  </a:txBody>
                  <a:tcPr marL="0" marR="0" marT="0" marB="0" anchor="ctr"/>
                </a:tc>
                <a:tc>
                  <a:txBody>
                    <a:bodyPr/>
                    <a:lstStyle/>
                    <a:p>
                      <a:pPr algn="ctr" rtl="0" fontAlgn="ctr"/>
                      <a:r>
                        <a:rPr lang="en-GB" sz="1200" u="none" strike="noStrike" dirty="0">
                          <a:solidFill>
                            <a:schemeClr val="tx1"/>
                          </a:solidFill>
                          <a:effectLst/>
                        </a:rPr>
                        <a:t>Date of Issue (DoI)</a:t>
                      </a:r>
                      <a:endParaRPr lang="en-GB" sz="1200" b="0" i="0" u="none" strike="noStrike" dirty="0">
                        <a:solidFill>
                          <a:schemeClr val="tx1"/>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44457910"/>
                  </a:ext>
                </a:extLst>
              </a:tr>
              <a:tr h="406255">
                <a:tc>
                  <a:txBody>
                    <a:bodyPr/>
                    <a:lstStyle/>
                    <a:p>
                      <a:pPr algn="ctr" rtl="0" fontAlgn="ctr"/>
                      <a:r>
                        <a:rPr lang="en-GB" sz="1200" u="none" strike="noStrike" dirty="0">
                          <a:effectLst/>
                        </a:rPr>
                        <a:t>General Reserve Fund</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rtl="0" fontAlgn="ctr"/>
                      <a:r>
                        <a:rPr lang="en-GB" sz="1200" b="0" i="0" u="none" strike="noStrike" dirty="0">
                          <a:solidFill>
                            <a:srgbClr val="000000"/>
                          </a:solidFill>
                          <a:effectLst/>
                          <a:latin typeface="+mn-lt"/>
                        </a:rPr>
                        <a:t>£5000</a:t>
                      </a:r>
                    </a:p>
                  </a:txBody>
                  <a:tcPr marL="5725" marR="5725" marT="5725" marB="0" anchor="ctr"/>
                </a:tc>
                <a:tc>
                  <a:txBody>
                    <a:bodyPr/>
                    <a:lstStyle/>
                    <a:p>
                      <a:pPr algn="ctr" rtl="0" fontAlgn="ctr"/>
                      <a:r>
                        <a:rPr lang="en-GB" sz="1200" b="0" i="0" u="none" strike="noStrike" dirty="0">
                          <a:solidFill>
                            <a:srgbClr val="000000"/>
                          </a:solidFill>
                          <a:effectLst/>
                          <a:latin typeface="+mn-lt"/>
                        </a:rPr>
                        <a:t>£3000</a:t>
                      </a:r>
                    </a:p>
                  </a:txBody>
                  <a:tcPr marL="5725" marR="5725" marT="5725" marB="0" anchor="ctr"/>
                </a:tc>
                <a:tc>
                  <a:txBody>
                    <a:bodyPr/>
                    <a:lstStyle/>
                    <a:p>
                      <a:pPr algn="ctr" rtl="0" fontAlgn="ctr"/>
                      <a:r>
                        <a:rPr lang="en-GB" sz="1200" u="none" strike="noStrike" dirty="0">
                          <a:effectLst/>
                        </a:rPr>
                        <a:t>Emergency Fund</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39836195"/>
                  </a:ext>
                </a:extLst>
              </a:tr>
              <a:tr h="258649">
                <a:tc>
                  <a:txBody>
                    <a:bodyPr/>
                    <a:lstStyle/>
                    <a:p>
                      <a:pPr algn="ctr" rtl="0" fontAlgn="ctr"/>
                      <a:r>
                        <a:rPr lang="en-GB" sz="1200" u="none" strike="noStrike" dirty="0">
                          <a:effectLst/>
                        </a:rPr>
                        <a:t>Available Funds</a:t>
                      </a:r>
                      <a:endParaRPr lang="en-GB" sz="1200" b="0" i="0" u="none" strike="noStrike" dirty="0">
                        <a:solidFill>
                          <a:srgbClr val="000000"/>
                        </a:solidFill>
                        <a:effectLst/>
                        <a:latin typeface="Calibri" panose="020F0502020204030204" pitchFamily="34" charset="0"/>
                      </a:endParaRPr>
                    </a:p>
                  </a:txBody>
                  <a:tcPr marL="5725" marR="5725" marT="5725" marB="0" anchor="ctr"/>
                </a:tc>
                <a:tc>
                  <a:txBody>
                    <a:bodyPr/>
                    <a:lstStyle/>
                    <a:p>
                      <a:pPr algn="ctr" rtl="0" fontAlgn="ctr"/>
                      <a:r>
                        <a:rPr lang="en-GB" sz="1200" b="0" i="0" u="none" strike="noStrike" dirty="0">
                          <a:solidFill>
                            <a:srgbClr val="000000"/>
                          </a:solidFill>
                          <a:effectLst/>
                          <a:latin typeface="+mn-lt"/>
                        </a:rPr>
                        <a:t>£4531</a:t>
                      </a:r>
                    </a:p>
                  </a:txBody>
                  <a:tcPr marL="5725" marR="5725" marT="5725" marB="0" anchor="ctr"/>
                </a:tc>
                <a:tc>
                  <a:txBody>
                    <a:bodyPr/>
                    <a:lstStyle/>
                    <a:p>
                      <a:pPr algn="ctr" rtl="0" fontAlgn="ctr"/>
                      <a:r>
                        <a:rPr lang="en-GB" sz="1200" b="0" i="0" u="none" strike="noStrike" kern="1200" dirty="0">
                          <a:solidFill>
                            <a:srgbClr val="000000"/>
                          </a:solidFill>
                          <a:effectLst/>
                          <a:latin typeface="+mn-lt"/>
                          <a:ea typeface="+mn-ea"/>
                          <a:cs typeface="+mn-cs"/>
                        </a:rPr>
                        <a:t>£10166</a:t>
                      </a:r>
                    </a:p>
                  </a:txBody>
                  <a:tcPr marL="5725" marR="5725" marT="5725" marB="0" anchor="ctr"/>
                </a:tc>
                <a:tc>
                  <a:txBody>
                    <a:bodyPr/>
                    <a:lstStyle/>
                    <a:p>
                      <a:pPr algn="ctr" rtl="0" fontAlgn="ctr"/>
                      <a:r>
                        <a:rPr lang="en-GB" sz="1200" u="none" strike="noStrike" dirty="0">
                          <a:effectLst/>
                        </a:rPr>
                        <a:t>Balance (DoI)</a:t>
                      </a:r>
                      <a:endParaRPr lang="en-GB" sz="1200" b="0" i="0" u="none" strike="noStrike" dirty="0">
                        <a:solidFill>
                          <a:srgbClr val="000000"/>
                        </a:solidFill>
                        <a:effectLst/>
                        <a:latin typeface="Calibri" panose="020F0502020204030204" pitchFamily="34" charset="0"/>
                      </a:endParaRPr>
                    </a:p>
                  </a:txBody>
                  <a:tcPr marL="5725" marR="5725" marT="5725" marB="0" anchor="ctr"/>
                </a:tc>
                <a:extLst>
                  <a:ext uri="{0D108BD9-81ED-4DB2-BD59-A6C34878D82A}">
                    <a16:rowId xmlns:a16="http://schemas.microsoft.com/office/drawing/2014/main" val="2654897613"/>
                  </a:ext>
                </a:extLst>
              </a:tr>
            </a:tbl>
          </a:graphicData>
        </a:graphic>
      </p:graphicFrame>
    </p:spTree>
    <p:extLst>
      <p:ext uri="{BB962C8B-B14F-4D97-AF65-F5344CB8AC3E}">
        <p14:creationId xmlns:p14="http://schemas.microsoft.com/office/powerpoint/2010/main" val="1964936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TotalTime>
  <Words>655</Words>
  <Application>Microsoft Macintosh PowerPoint</Application>
  <PresentationFormat>Widescreen</PresentationFormat>
  <Paragraphs>144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Wingdings</vt:lpstr>
      <vt:lpstr>Office Theme</vt:lpstr>
      <vt:lpstr>Lockington Parish Council Precept &amp; Budget Notice 2025/26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Gareth Rees</cp:lastModifiedBy>
  <cp:revision>182</cp:revision>
  <cp:lastPrinted>2025-01-04T11:32:45Z</cp:lastPrinted>
  <dcterms:created xsi:type="dcterms:W3CDTF">2020-11-16T17:25:53Z</dcterms:created>
  <dcterms:modified xsi:type="dcterms:W3CDTF">2025-01-04T11:37:15Z</dcterms:modified>
</cp:coreProperties>
</file>